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19" r:id="rId3"/>
    <p:sldId id="415" r:id="rId5"/>
    <p:sldId id="321" r:id="rId6"/>
    <p:sldId id="322" r:id="rId7"/>
    <p:sldId id="430" r:id="rId8"/>
    <p:sldId id="431" r:id="rId9"/>
    <p:sldId id="324" r:id="rId10"/>
    <p:sldId id="432" r:id="rId11"/>
    <p:sldId id="433" r:id="rId12"/>
    <p:sldId id="326" r:id="rId13"/>
    <p:sldId id="434" r:id="rId14"/>
    <p:sldId id="435" r:id="rId15"/>
    <p:sldId id="328" r:id="rId16"/>
    <p:sldId id="448" r:id="rId17"/>
    <p:sldId id="437" r:id="rId18"/>
    <p:sldId id="330" r:id="rId19"/>
    <p:sldId id="331" r:id="rId20"/>
    <p:sldId id="438" r:id="rId21"/>
    <p:sldId id="332" r:id="rId22"/>
    <p:sldId id="439" r:id="rId23"/>
    <p:sldId id="440" r:id="rId24"/>
    <p:sldId id="410" r:id="rId2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A28BA"/>
    <a:srgbClr val="FF8000"/>
    <a:srgbClr val="FD690C"/>
    <a:srgbClr val="FD6108"/>
    <a:srgbClr val="EA6A09"/>
    <a:srgbClr val="F7A654"/>
    <a:srgbClr val="50AB06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4" autoAdjust="0"/>
    <p:restoredTop sz="96341" autoAdjust="0"/>
  </p:normalViewPr>
  <p:slideViewPr>
    <p:cSldViewPr snapToGrid="0" snapToObjects="1">
      <p:cViewPr>
        <p:scale>
          <a:sx n="100" d="100"/>
          <a:sy n="100" d="100"/>
        </p:scale>
        <p:origin x="-1000" y="1672"/>
      </p:cViewPr>
      <p:guideLst>
        <p:guide orient="horz" pos="3211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 panose="020B0600040502020204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 panose="020B0600040502020204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 panose="020B0600040502020204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create.codelab.club/studios/78/" TargetMode="Externa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hyperlink" Target="https://create.codelab.club/studios/78/" TargetMode="Externa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hyperlink" Target="https://create.codelab.club/studios/79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hyperlink" Target="https://create.codelab.club/studios/79/" TargetMode="External"/><Relationship Id="rId5" Type="http://schemas.openxmlformats.org/officeDocument/2006/relationships/hyperlink" Target="https://create.codelab.club/projects/1100/" TargetMode="External"/><Relationship Id="rId4" Type="http://schemas.openxmlformats.org/officeDocument/2006/relationships/hyperlink" Target="https://create.codelab.club/projects/1099/" TargetMode="External"/><Relationship Id="rId3" Type="http://schemas.openxmlformats.org/officeDocument/2006/relationships/hyperlink" Target="https://create.codelab.club/projects/1098/" TargetMode="External"/><Relationship Id="rId2" Type="http://schemas.openxmlformats.org/officeDocument/2006/relationships/hyperlink" Target="https://create.codelab.club/projects/1097/" TargetMode="External"/><Relationship Id="rId1" Type="http://schemas.openxmlformats.org/officeDocument/2006/relationships/hyperlink" Target="https://create.codelab.club/projects/1096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9.png"/><Relationship Id="rId2" Type="http://schemas.openxmlformats.org/officeDocument/2006/relationships/hyperlink" Target="%20http://bit.ly/scratchbackpack" TargetMode="External"/><Relationship Id="rId1" Type="http://schemas.openxmlformats.org/officeDocument/2006/relationships/hyperlink" Target="https://create.codelab.club/studios/8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hyperlink" Target="https://create.codelab.club/studios/82/" TargetMode="Externa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hyperlink" Target="https://scratch.codelab.club/studios/75/" TargetMode="External"/><Relationship Id="rId1" Type="http://schemas.openxmlformats.org/officeDocument/2006/relationships/hyperlink" Target="https://create.codelab.club/studios/75/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hyperlink" Target="https://create.codelab.club/studios/75/" TargetMode="External"/><Relationship Id="rId1" Type="http://schemas.openxmlformats.org/officeDocument/2006/relationships/hyperlink" Target="https://scratch.codelab.club/studios/7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hyperlink" Target="https://create.codelab.club/studios/76/" TargetMode="External"/><Relationship Id="rId2" Type="http://schemas.openxmlformats.org/officeDocument/2006/relationships/hyperlink" Target="https://create.codelab.club/studios/77/" TargetMode="External"/><Relationship Id="rId1" Type="http://schemas.openxmlformats.org/officeDocument/2006/relationships/hyperlink" Target="https://create.codelab.club/projects/1073/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hyperlink" Target="https://create.codelab.club/studios/77/" TargetMode="External"/><Relationship Id="rId2" Type="http://schemas.openxmlformats.org/officeDocument/2006/relationships/hyperlink" Target="https://create.codelab.club/projects/1073/" TargetMode="Externa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Unit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732655" y="8192135"/>
            <a:ext cx="2899410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角色</a:t>
            </a:r>
            <a:r>
              <a:rPr lang="en-US" sz="1200" dirty="0" smtClean="0">
                <a:latin typeface="Futura Condensed"/>
                <a:cs typeface="Futura Condensed"/>
              </a:rPr>
              <a:t>  			            58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对话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60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场景</a:t>
            </a:r>
            <a:r>
              <a:rPr lang="en-US" sz="1200" dirty="0" smtClean="0">
                <a:latin typeface="Futura Condensed"/>
                <a:cs typeface="Futura Condensed"/>
              </a:rPr>
              <a:t>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62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抓虫子   </a:t>
            </a:r>
            <a:r>
              <a:rPr lang="en-US" sz="1200" dirty="0" smtClean="0">
                <a:latin typeface="Futura Condensed"/>
                <a:cs typeface="Futura Condensed"/>
              </a:rPr>
              <a:t>                           64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创造生物</a:t>
            </a:r>
            <a:r>
              <a:rPr lang="en-US" sz="1200" dirty="0">
                <a:latin typeface="Futura Condensed"/>
                <a:cs typeface="Futura Condensed"/>
              </a:rPr>
              <a:t>	 </a:t>
            </a:r>
            <a:r>
              <a:rPr lang="en-US" sz="1200" dirty="0" smtClean="0">
                <a:latin typeface="Futura Condensed"/>
                <a:cs typeface="Futura Condensed"/>
              </a:rPr>
              <a:t>                    66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故事接力   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68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75" name="Group 7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196161" y="8452440"/>
            <a:ext cx="516223" cy="516223"/>
            <a:chOff x="1267298" y="8604842"/>
            <a:chExt cx="516223" cy="516223"/>
          </a:xfrm>
        </p:grpSpPr>
        <p:sp>
          <p:nvSpPr>
            <p:cNvPr id="92" name="Teardrop 9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3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7199" y="464006"/>
            <a:ext cx="30636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3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/>
              <a:t>故事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-1" y="7128464"/>
            <a:ext cx="7772401" cy="1384995"/>
            <a:chOff x="-1" y="6947813"/>
            <a:chExt cx="7772401" cy="1384995"/>
          </a:xfrm>
        </p:grpSpPr>
        <p:sp>
          <p:nvSpPr>
            <p:cNvPr id="96" name="Rectangle 95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AA28BA"/>
            </a:solidFill>
            <a:ln>
              <a:solidFill>
                <a:srgbClr val="AA28B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iamond 9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9937" y="6947813"/>
              <a:ext cx="3187664" cy="138499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altLang="zh-CN" sz="28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  <a:p>
              <a:pPr algn="ctr"/>
              <a:endParaRPr lang="en-US" sz="2800" dirty="0">
                <a:solidFill>
                  <a:srgbClr val="FF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Slide Number Placeholder 2"/>
          <p:cNvSpPr txBox="1"/>
          <p:nvPr/>
        </p:nvSpPr>
        <p:spPr>
          <a:xfrm>
            <a:off x="3881665" y="9520354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55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544039"/>
            <a:chOff x="422410" y="2830659"/>
            <a:chExt cx="3324338" cy="354403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0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向学生演示“场景”工作室里的示例项目</a:t>
              </a:r>
              <a:r>
                <a:rPr lang="zh-CN" altLang="en-US" sz="1200" dirty="0">
                  <a:sym typeface="+mn-ea"/>
                </a:rPr>
                <a:t>。</a:t>
              </a:r>
              <a:r>
                <a:rPr lang="zh-CN" altLang="en-US" sz="1200" dirty="0"/>
                <a:t>把课程材料分发给</a:t>
              </a:r>
              <a:r>
                <a:rPr lang="zh-CN" altLang="en-US" sz="1200" dirty="0" smtClean="0"/>
                <a:t>学生。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留</a:t>
              </a:r>
              <a:r>
                <a:rPr lang="zh-CN" altLang="en-US" sz="1200" dirty="0"/>
                <a:t>出时间给学生完成包含多个场景的项目。鼓励学生在舞台脚本里加入控制</a:t>
              </a:r>
              <a:r>
                <a:rPr lang="zh-CN" altLang="en-US" sz="1200" dirty="0" smtClean="0"/>
                <a:t>场景变化</a:t>
              </a:r>
              <a:r>
                <a:rPr lang="zh-CN" altLang="en-US" sz="1200" dirty="0"/>
                <a:t>的命令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学生相互分享项目。我们建议举办“设计 </a:t>
              </a:r>
              <a:r>
                <a:rPr lang="en-US" altLang="zh-CN" sz="1200" dirty="0"/>
                <a:t>Demo</a:t>
              </a:r>
              <a:r>
                <a:rPr lang="zh-CN" altLang="en-US" sz="1200" dirty="0"/>
                <a:t>”活动：邀请几位</a:t>
              </a:r>
              <a:r>
                <a:rPr lang="zh-CN" altLang="en-US" sz="1200" dirty="0" smtClean="0"/>
                <a:t>学生向</a:t>
              </a:r>
              <a:r>
                <a:rPr lang="zh-CN" altLang="en-US" sz="1200" dirty="0"/>
                <a:t>全班介绍自己的项目，并演示是如何改变场景的。</a:t>
              </a: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让学生把项目上传</a:t>
              </a:r>
              <a:r>
                <a:rPr lang="zh-CN" altLang="en-US" sz="1200" dirty="0" smtClean="0"/>
                <a:t>至“场景”</a:t>
              </a:r>
              <a:r>
                <a:rPr lang="zh-CN" altLang="en-US" sz="1200" dirty="0"/>
                <a:t>工作室或班级工作室里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学生参考提示来回顾设计过程，并把心得和体会记录在设计日志中，</a:t>
              </a:r>
              <a:r>
                <a:rPr lang="zh-CN" altLang="en-US" sz="1200" dirty="0" smtClean="0"/>
                <a:t>或者在</a:t>
              </a:r>
              <a:r>
                <a:rPr lang="zh-CN" altLang="en-US" sz="1200" dirty="0"/>
                <a:t>小组中</a:t>
              </a:r>
              <a:r>
                <a:rPr lang="zh-CN" altLang="en-US" sz="1200" dirty="0" smtClean="0"/>
                <a:t>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38366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完成这个活动之后，学生们将：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能够</a:t>
            </a:r>
            <a:r>
              <a:rPr lang="zh-CN" altLang="en-US" sz="1400" dirty="0"/>
              <a:t>完成一个变化场景的项目，如同有不同场景的故事或幻灯片。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更加</a:t>
            </a:r>
            <a:r>
              <a:rPr lang="zh-CN" altLang="en-US" sz="1400" dirty="0"/>
              <a:t>熟练掌握计算概念（事件和并行）以及计算实践（试验和迭代）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“场景”课程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“场景”工作室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 action="ppaction://hlinkfile"/>
                </a:rPr>
                <a:t>https://create.codelab.club/studios/78/</a:t>
              </a:r>
              <a:endParaRPr lang="zh-CN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225546"/>
            <a:ext cx="3307404" cy="1510557"/>
            <a:chOff x="3992282" y="2832776"/>
            <a:chExt cx="3307404" cy="1510557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10147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舞台</a:t>
              </a:r>
              <a:r>
                <a:rPr lang="zh-CN" altLang="en-US" sz="1200" dirty="0"/>
                <a:t>和角色有何共同点？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舞台</a:t>
              </a:r>
              <a:r>
                <a:rPr lang="zh-CN" altLang="en-US" sz="1200" dirty="0"/>
                <a:t>和角色有何不同点？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如何</a:t>
              </a:r>
              <a:r>
                <a:rPr lang="zh-CN" altLang="en-US" sz="1200" dirty="0"/>
                <a:t>触发角色在某个场景中的动作？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除了</a:t>
              </a:r>
              <a:r>
                <a:rPr lang="zh-CN" altLang="en-US" sz="1200" dirty="0"/>
                <a:t>动画项目外，还有什么类型的项目需要更换场景？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838444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他们成功地使用背景切换来协调多个场景了么？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1308419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Futura Condensed"/>
                <a:cs typeface="Futura Condensed"/>
              </a:rPr>
              <a:t>场景</a:t>
            </a:r>
            <a:endParaRPr lang="en-US" sz="5600" dirty="0" smtClean="0">
              <a:latin typeface="Futura Condensed"/>
              <a:cs typeface="Futura Condensed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如果</a:t>
            </a:r>
            <a:r>
              <a:rPr lang="zh-CN" altLang="en-US" sz="1200" dirty="0"/>
              <a:t>学生在探索如何切换场景时遇到了困难，鼓励他们尝试</a:t>
            </a:r>
            <a:r>
              <a:rPr lang="zh-CN" altLang="en-US" sz="1200" dirty="0" smtClean="0"/>
              <a:t>“外观”类别</a:t>
            </a:r>
            <a:r>
              <a:rPr lang="zh-CN" altLang="en-US" sz="1200" dirty="0"/>
              <a:t>下的不同积木。尤其是“换成背景 </a:t>
            </a:r>
            <a:r>
              <a:rPr lang="en-US" altLang="zh-CN" sz="1200" dirty="0"/>
              <a:t>1 </a:t>
            </a:r>
            <a:r>
              <a:rPr lang="zh-CN" altLang="en-US" sz="1200" dirty="0"/>
              <a:t>背景”“当背景换成背景 </a:t>
            </a:r>
            <a:r>
              <a:rPr lang="en-US" altLang="zh-CN" sz="1200" dirty="0"/>
              <a:t>1</a:t>
            </a:r>
            <a:r>
              <a:rPr lang="zh-CN" altLang="en-US" sz="1200" dirty="0"/>
              <a:t>”以及“下一个背景”积木。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35515" y="1694474"/>
            <a:ext cx="12298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107" name="Picture 106" descr="30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28 at 9.49.0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755849"/>
            <a:ext cx="3640966" cy="27421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614211"/>
            <a:ext cx="2357171" cy="1242304"/>
            <a:chOff x="422410" y="1576114"/>
            <a:chExt cx="2357171" cy="1242304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576114"/>
              <a:ext cx="2159129" cy="367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舞台和角色有什么不同？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645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在本次活动中，你将完成一个变化场景的项目，如同有不同布景的故事</a:t>
              </a:r>
              <a:r>
                <a:rPr lang="zh-CN" altLang="en-US" sz="1200" dirty="0" smtClean="0"/>
                <a:t>或</a:t>
              </a:r>
              <a:r>
                <a:rPr lang="zh-CN" altLang="en-US" sz="1200" dirty="0"/>
                <a:t>幻灯片。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从</a:t>
            </a:r>
            <a:r>
              <a:rPr lang="zh-CN" altLang="en-US" sz="1200" dirty="0"/>
              <a:t>“背景库”里选择多个背景，也可以上传背景或自己画</a:t>
            </a:r>
            <a:r>
              <a:rPr lang="zh-CN" altLang="en-US" sz="1200" dirty="0" smtClean="0"/>
              <a:t>背景。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使用“外观”和“事件”分类下的积木，编程控制背景的切换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给</a:t>
            </a:r>
            <a:r>
              <a:rPr lang="zh-CN" altLang="en-US" sz="1200" dirty="0"/>
              <a:t>舞台和角色增添配合背景切换的脚本命令。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580156"/>
            <a:ext cx="274868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查找角色和舞台与场景相关的积木，测试它们的功能</a:t>
            </a:r>
            <a:r>
              <a:rPr lang="zh-CN" altLang="en-US" sz="1200" dirty="0" smtClean="0"/>
              <a:t>！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需要</a:t>
            </a:r>
            <a:r>
              <a:rPr lang="zh-CN" altLang="en-US" sz="1200" dirty="0"/>
              <a:t>更多的灵感么？ 到 </a:t>
            </a:r>
            <a:r>
              <a:rPr lang="en-US" sz="1200" dirty="0"/>
              <a:t>Scratch </a:t>
            </a:r>
            <a:r>
              <a:rPr lang="zh-CN" altLang="en-US" sz="1200" dirty="0"/>
              <a:t>在线社区去看看其它使用不同背景</a:t>
            </a:r>
            <a:r>
              <a:rPr lang="zh-CN" altLang="en-US" sz="1200" dirty="0" smtClean="0"/>
              <a:t>的项目</a:t>
            </a:r>
            <a:r>
              <a:rPr lang="zh-CN" altLang="en-US" sz="1200" dirty="0"/>
              <a:t>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80156"/>
            <a:ext cx="4073332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你的项目上传到“场景”工作室里</a:t>
            </a:r>
            <a:r>
              <a:rPr lang="zh-CN" altLang="en-US" sz="1200" dirty="0" smtClean="0"/>
              <a:t>去：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 </a:t>
            </a:r>
            <a:r>
              <a:rPr lang="zh-CN" altLang="en-US" sz="1200" dirty="0"/>
              <a:t>  </a:t>
            </a:r>
            <a:r>
              <a:rPr lang="zh-CN" altLang="en-US" sz="1200" dirty="0">
                <a:hlinkClick r:id="rId2" action="ppaction://hlinkfile"/>
              </a:rPr>
              <a:t>https://create.codelab.club/studios/78/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自己，多做一些！给你的项目增加更多的背景</a:t>
            </a:r>
            <a:r>
              <a:rPr lang="zh-CN" altLang="en-US" sz="1200" dirty="0" smtClean="0"/>
              <a:t>变化。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帮助其他人完成项目。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打开</a:t>
            </a:r>
            <a:r>
              <a:rPr lang="zh-CN" altLang="en-US" sz="1200" dirty="0"/>
              <a:t>自己以前完成的一个项目或给你灵感的项目，在原</a:t>
            </a:r>
            <a:br>
              <a:rPr lang="zh-CN" altLang="en-US" sz="1200" dirty="0"/>
            </a:br>
            <a:r>
              <a:rPr lang="zh-CN" altLang="en-US" sz="1200" dirty="0"/>
              <a:t>    有基础上</a:t>
            </a:r>
            <a:r>
              <a:rPr lang="zh-CN" altLang="en-US" sz="1200" dirty="0" smtClean="0"/>
              <a:t>进行改编</a:t>
            </a:r>
            <a:r>
              <a:rPr lang="zh-CN" altLang="en-US" sz="1200" dirty="0"/>
              <a:t>，增加变换的背景。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Futura Condensed"/>
                <a:cs typeface="Futura Condensed"/>
              </a:rPr>
              <a:t>从这里开始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7435" y="595839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场景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pic>
        <p:nvPicPr>
          <p:cNvPr id="3" name="Picture 2" descr="15 外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60" y="3856990"/>
            <a:ext cx="1611630" cy="1940560"/>
          </a:xfrm>
          <a:prstGeom prst="rect">
            <a:avLst/>
          </a:prstGeom>
        </p:spPr>
      </p:pic>
      <p:pic>
        <p:nvPicPr>
          <p:cNvPr id="4" name="Picture 3" descr="16 事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857625"/>
            <a:ext cx="1397635" cy="1967865"/>
          </a:xfrm>
          <a:prstGeom prst="rect">
            <a:avLst/>
          </a:prstGeom>
        </p:spPr>
      </p:pic>
      <p:pic>
        <p:nvPicPr>
          <p:cNvPr id="7" name="Picture 6" descr="17 背景切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570" y="6073140"/>
            <a:ext cx="1678940" cy="163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舞台和角色有何共同点？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舞台和角色有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何不同点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如何触发角色在某个场景中的动作？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8554"/>
                <a:chOff x="444499" y="3063754"/>
                <a:chExt cx="6871221" cy="338554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除了动画项目外，还有什么类型的项目需要更换场景？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Futura Condensed"/>
                <a:cs typeface="Futura Condensed"/>
              </a:rPr>
              <a:t>场景</a:t>
            </a:r>
            <a:endParaRPr lang="en-US" altLang="zh-CN" sz="4400" dirty="0" smtClean="0">
              <a:latin typeface="Futura Condensed"/>
              <a:cs typeface="Futura Condensed"/>
            </a:endParaRPr>
          </a:p>
          <a:p>
            <a:r>
              <a:rPr lang="zh-CN" altLang="en-US" sz="4400" dirty="0" smtClean="0">
                <a:latin typeface="Futura Condensed"/>
                <a:cs typeface="Futura Condensed"/>
              </a:rPr>
              <a:t>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59956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完成这个活动之后，学生们将：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>
                <a:sym typeface="+mn-ea"/>
              </a:rPr>
              <a:t>查找 </a:t>
            </a:r>
            <a:r>
              <a:rPr lang="en-US" altLang="zh-CN" sz="1400" dirty="0">
                <a:sym typeface="+mn-ea"/>
              </a:rPr>
              <a:t>5 </a:t>
            </a:r>
            <a:r>
              <a:rPr lang="zh-CN" altLang="en-US" sz="1400" dirty="0">
                <a:sym typeface="+mn-ea"/>
              </a:rPr>
              <a:t>个程序的问题和解决方法，并对其进行</a:t>
            </a:r>
            <a:r>
              <a:rPr lang="zh-CN" altLang="en-US" sz="1400" dirty="0" smtClean="0">
                <a:sym typeface="+mn-ea"/>
              </a:rPr>
              <a:t>调试</a:t>
            </a:r>
            <a:r>
              <a:rPr lang="zh-CN" altLang="en-US" sz="1400" dirty="0">
                <a:sym typeface="+mn-ea"/>
              </a:rPr>
              <a:t>。</a:t>
            </a:r>
            <a:endParaRPr lang="zh-CN" altLang="en-US" sz="1400" dirty="0"/>
          </a:p>
          <a:p>
            <a:r>
              <a:rPr lang="en-US" altLang="zh-CN" sz="1400" dirty="0" smtClean="0">
                <a:sym typeface="+mn-ea"/>
              </a:rPr>
              <a:t>+  </a:t>
            </a:r>
            <a:r>
              <a:rPr lang="zh-CN" altLang="en-US" sz="1400" dirty="0" smtClean="0">
                <a:sym typeface="+mn-ea"/>
              </a:rPr>
              <a:t>通过实践</a:t>
            </a:r>
            <a:r>
              <a:rPr lang="zh-CN" altLang="en-US" sz="1400" dirty="0">
                <a:sym typeface="+mn-ea"/>
              </a:rPr>
              <a:t>“测试和调试”，加深对一系列概念（包括事件</a:t>
            </a:r>
            <a:r>
              <a:rPr lang="zh-CN" altLang="en-US" sz="1400" dirty="0" smtClean="0">
                <a:sym typeface="+mn-ea"/>
              </a:rPr>
              <a:t>和并行</a:t>
            </a:r>
            <a:r>
              <a:rPr lang="zh-CN" altLang="en-US" sz="1400" dirty="0">
                <a:sym typeface="+mn-ea"/>
              </a:rPr>
              <a:t>）的理解。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8235" y="595630"/>
            <a:ext cx="33775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Futura Condensed"/>
                <a:cs typeface="Futura Condensed"/>
              </a:rPr>
              <a:t>抓虫子</a:t>
            </a:r>
            <a:endParaRPr lang="en-US" sz="56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3104"/>
            <a:chOff x="3992282" y="2830659"/>
            <a:chExt cx="3307404" cy="114310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第 </a:t>
              </a:r>
              <a:r>
                <a:rPr lang="en-US" altLang="zh-CN" sz="1200" dirty="0"/>
                <a:t>3 </a:t>
              </a:r>
              <a:r>
                <a:rPr lang="zh-CN" altLang="en-US" sz="1200" dirty="0"/>
                <a:t>单元</a:t>
              </a:r>
              <a:r>
                <a:rPr lang="zh-CN" altLang="en-US" sz="1200" dirty="0" smtClean="0"/>
                <a:t>“抓虫子”</a:t>
              </a:r>
              <a:r>
                <a:rPr lang="zh-CN" altLang="en-US" sz="1200" dirty="0"/>
                <a:t>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第 </a:t>
              </a:r>
              <a:r>
                <a:rPr lang="en-US" altLang="zh-CN" sz="1200" dirty="0"/>
                <a:t>3 </a:t>
              </a:r>
              <a:r>
                <a:rPr lang="zh-CN" altLang="en-US" sz="1200" dirty="0"/>
                <a:t>单元</a:t>
              </a:r>
              <a:r>
                <a:rPr lang="zh-CN" altLang="en-US" sz="1200" dirty="0" smtClean="0"/>
                <a:t>“抓虫子”工作室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https://create.codelab.club/studios/79/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912974"/>
            <a:chOff x="422410" y="2830659"/>
            <a:chExt cx="3324338" cy="391297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5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zh-CN" altLang="en-US" sz="1200" dirty="0">
                  <a:sym typeface="+mn-ea"/>
                </a:rPr>
                <a:t>第 </a:t>
              </a:r>
              <a:r>
                <a:rPr lang="en-US" altLang="zh-CN" sz="1200" dirty="0">
                  <a:sym typeface="+mn-ea"/>
                </a:rPr>
                <a:t>3 </a:t>
              </a:r>
              <a:r>
                <a:rPr lang="zh-CN" altLang="en-US" sz="1200" dirty="0" smtClean="0">
                  <a:sym typeface="+mn-ea"/>
                </a:rPr>
                <a:t>单元的“ </a:t>
              </a:r>
              <a:r>
                <a:rPr lang="zh-CN" altLang="en-US" sz="1200" dirty="0">
                  <a:sym typeface="+mn-ea"/>
                </a:rPr>
                <a:t>抓虫子” 讲义分发给学生</a:t>
              </a:r>
              <a:r>
                <a:rPr lang="zh-CN" altLang="en-US" sz="1200" dirty="0" smtClean="0">
                  <a:sym typeface="+mn-ea"/>
                </a:rPr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帮助</a:t>
              </a:r>
              <a:r>
                <a:rPr lang="zh-CN" altLang="en-US" sz="1200" dirty="0">
                  <a:sym typeface="+mn-ea"/>
                </a:rPr>
                <a:t>学生从</a:t>
              </a:r>
              <a:r>
                <a:rPr lang="en-US" altLang="zh-CN" sz="1200" dirty="0">
                  <a:sym typeface="+mn-ea"/>
                </a:rPr>
                <a:t>“Unit 3 </a:t>
              </a:r>
              <a:r>
                <a:rPr lang="zh-CN" altLang="en-US" sz="1200" dirty="0">
                  <a:sym typeface="+mn-ea"/>
                </a:rPr>
                <a:t>抓虫子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工作室或根据课程材料上的项目链接，打开第 </a:t>
              </a:r>
              <a:r>
                <a:rPr lang="en-US" altLang="zh-CN" sz="1200" dirty="0">
                  <a:sym typeface="+mn-ea"/>
                </a:rPr>
                <a:t>3 </a:t>
              </a:r>
              <a:r>
                <a:rPr lang="zh-CN" altLang="en-US" sz="1200" dirty="0">
                  <a:sym typeface="+mn-ea"/>
                </a:rPr>
                <a:t>单元调试项目。</a:t>
              </a:r>
              <a:r>
                <a:rPr lang="zh-CN" altLang="en-US" sz="1200" dirty="0" smtClean="0">
                  <a:sym typeface="+mn-ea"/>
                </a:rPr>
                <a:t>鼓励</a:t>
              </a:r>
              <a:r>
                <a:rPr lang="zh-CN" altLang="en-US" sz="1200" dirty="0">
                  <a:sym typeface="+mn-ea"/>
                </a:rPr>
                <a:t>他们点击“进去看看”按钮，分析那些有问题的程序，测试可能的</a:t>
              </a:r>
              <a:r>
                <a:rPr lang="zh-CN" altLang="en-US" sz="1200" dirty="0" smtClean="0">
                  <a:sym typeface="+mn-ea"/>
                </a:rPr>
                <a:t>解决</a:t>
              </a:r>
              <a:r>
                <a:rPr lang="zh-CN" altLang="en-US" sz="1200" dirty="0">
                  <a:sym typeface="+mn-ea"/>
                </a:rPr>
                <a:t>方案。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留</a:t>
              </a:r>
              <a:r>
                <a:rPr lang="zh-CN" altLang="en-US" sz="1200" dirty="0">
                  <a:sym typeface="+mn-ea"/>
                </a:rPr>
                <a:t>出时间给学生测试和调试每个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抓虫子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项目。（可选）让他们用改编功能调试程序并保存调试好的程序。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让</a:t>
              </a:r>
              <a:r>
                <a:rPr lang="zh-CN" altLang="en-US" sz="1200" dirty="0">
                  <a:sym typeface="+mn-ea"/>
                </a:rPr>
                <a:t>学生参考提示来反思调试过程，并把心得和体会记录在设计日志中</a:t>
              </a:r>
              <a:r>
                <a:rPr lang="zh-CN" altLang="en-US" sz="1200" dirty="0" smtClean="0">
                  <a:sym typeface="+mn-ea"/>
                </a:rPr>
                <a:t>，或者</a:t>
              </a:r>
              <a:r>
                <a:rPr lang="zh-CN" altLang="en-US" sz="1200" dirty="0">
                  <a:sym typeface="+mn-ea"/>
                </a:rPr>
                <a:t>在小组中</a:t>
              </a:r>
              <a:r>
                <a:rPr lang="zh-CN" altLang="en-US" sz="1200" dirty="0" smtClean="0">
                  <a:sym typeface="+mn-ea"/>
                </a:rPr>
                <a:t>讨论。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zh-CN" altLang="en-US" sz="1200" dirty="0">
                  <a:sym typeface="+mn-ea"/>
                </a:rPr>
                <a:t>学生查找和解决问题的方法整理成一个如何进行调试的策略</a:t>
              </a:r>
              <a:r>
                <a:rPr lang="zh-CN" altLang="en-US" sz="1200" dirty="0" smtClean="0">
                  <a:sym typeface="+mn-ea"/>
                </a:rPr>
                <a:t>清单。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199350"/>
            <a:ext cx="3307404" cy="1327765"/>
            <a:chOff x="3992282" y="4098597"/>
            <a:chExt cx="3307404" cy="132776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问题</a:t>
              </a:r>
              <a:r>
                <a:rPr lang="zh-CN" altLang="en-US" sz="1200" dirty="0"/>
                <a:t>出在哪里？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你是怎么找到问题的？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是怎么解决问题的？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其他人有其他方法解决问题吗？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262843"/>
            <a:ext cx="291379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ACTIVITY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325772"/>
            <a:chOff x="3992282" y="2832776"/>
            <a:chExt cx="3307404" cy="1325772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ym typeface="+mn-ea"/>
                </a:rPr>
                <a:t>+  </a:t>
              </a:r>
              <a:r>
                <a:rPr lang="zh-CN" altLang="en-US" sz="1200" dirty="0" smtClean="0">
                  <a:sym typeface="+mn-ea"/>
                </a:rPr>
                <a:t>学生们</a:t>
              </a:r>
              <a:r>
                <a:rPr lang="zh-CN" altLang="en-US" sz="1200" dirty="0">
                  <a:sym typeface="+mn-ea"/>
                </a:rPr>
                <a:t>能够解决这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个程序中的问题么？如果不能的话，你如何解释清楚未调试成功项目中的概念呢？</a:t>
              </a:r>
              <a:endParaRPr lang="zh-CN" altLang="en-US" sz="1200" dirty="0"/>
            </a:p>
            <a:p>
              <a:r>
                <a:rPr lang="en-US" altLang="zh-CN" sz="1200" dirty="0" smtClean="0">
                  <a:sym typeface="+mn-ea"/>
                </a:rPr>
                <a:t>+  </a:t>
              </a:r>
              <a:r>
                <a:rPr lang="zh-CN" altLang="en-US" sz="1200" dirty="0" smtClean="0">
                  <a:sym typeface="+mn-ea"/>
                </a:rPr>
                <a:t>学生们</a:t>
              </a:r>
              <a:r>
                <a:rPr lang="zh-CN" altLang="en-US" sz="1200" dirty="0">
                  <a:sym typeface="+mn-ea"/>
                </a:rPr>
                <a:t>用了哪些不同的测试和调试策略？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2" name="TextBox 7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8" name="TextBox 8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能够</a:t>
            </a:r>
            <a:r>
              <a:rPr lang="zh-CN" altLang="en-US" sz="1200" dirty="0"/>
              <a:t>读懂别人写的程序是很重要的技能，它在重用和改编实践里也发挥</a:t>
            </a:r>
            <a:r>
              <a:rPr lang="zh-CN" altLang="en-US" sz="1200" dirty="0" smtClean="0"/>
              <a:t>着关键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作用。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这</a:t>
            </a:r>
            <a:r>
              <a:rPr lang="zh-CN" altLang="en-US" sz="1200" dirty="0"/>
              <a:t>是个练习结对编程的好机会。把学生结成对子，一起完成调试任务。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学生</a:t>
            </a:r>
            <a:r>
              <a:rPr lang="zh-CN" altLang="en-US" sz="1200" dirty="0"/>
              <a:t>可以鼠标右击积木添加程序注释，解释他们所做的</a:t>
            </a:r>
            <a:r>
              <a:rPr lang="zh-CN" altLang="en-US" sz="1200" dirty="0" smtClean="0"/>
              <a:t>代码修改</a:t>
            </a:r>
            <a:r>
              <a:rPr lang="zh-CN" altLang="en-US" sz="1200" dirty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535515" y="1694204"/>
            <a:ext cx="1134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15-30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113" name="Picture 112" descr="15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551130" y="325647"/>
            <a:ext cx="479582" cy="2460416"/>
            <a:chOff x="6742485" y="325647"/>
            <a:chExt cx="479582" cy="2460416"/>
          </a:xfrm>
        </p:grpSpPr>
        <p:sp>
          <p:nvSpPr>
            <p:cNvPr id="53" name="TextBox 52"/>
            <p:cNvSpPr txBox="1"/>
            <p:nvPr/>
          </p:nvSpPr>
          <p:spPr>
            <a:xfrm rot="5400000">
              <a:off x="5931227" y="1150289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UNIT3  ACTIVITY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0"/>
            <a:ext cx="2357172" cy="1332695"/>
            <a:chOff x="409710" y="1458324"/>
            <a:chExt cx="2357172" cy="133269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求助！你能调试这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在本次活动中，你将查找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列出程序中所有可能的问题</a:t>
            </a:r>
            <a:r>
              <a:rPr lang="zh-CN" altLang="en-US" sz="1200" dirty="0" smtClean="0"/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帮助</a:t>
            </a:r>
            <a:r>
              <a:rPr lang="zh-CN" altLang="en-US" sz="1200" dirty="0">
                <a:sym typeface="+mn-ea"/>
              </a:rPr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665968"/>
            <a:ext cx="3402084" cy="7151303"/>
            <a:chOff x="4430800" y="773826"/>
            <a:chExt cx="3377972" cy="6729575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11419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3.1 </a:t>
              </a:r>
              <a:r>
                <a:rPr lang="zh-CN" altLang="en-US" sz="1200" b="1" dirty="0"/>
                <a:t> </a:t>
              </a:r>
              <a:r>
                <a:rPr lang="zh-CN" altLang="en-US" sz="1200" dirty="0">
                  <a:hlinkClick r:id="rId1" action="ppaction://hlinkfile"/>
                </a:rPr>
                <a:t>https://create.codelab.club/projects/1096/</a:t>
              </a:r>
              <a:endParaRPr lang="en-US" sz="12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猫会教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学猫叫。但轮到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的时候，它却</a:t>
              </a:r>
              <a:r>
                <a:rPr lang="zh-CN" altLang="en-US" sz="1100" dirty="0" smtClean="0"/>
                <a:t>没有</a:t>
              </a:r>
              <a:r>
                <a:rPr lang="zh-CN" altLang="en-US" sz="1100" dirty="0"/>
                <a:t>发出声音。该如何解决这个问题呢？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1953524"/>
              <a:ext cx="3377970" cy="13158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2" action="ppaction://hlinkfile"/>
                </a:rPr>
                <a:t>https://create.codelab.club/projects/1097/</a:t>
              </a:r>
              <a:endParaRPr lang="en-US" sz="10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猫本该从 </a:t>
              </a:r>
              <a:r>
                <a:rPr lang="en-US" altLang="zh-CN" sz="1100" dirty="0"/>
                <a:t>1 </a:t>
              </a:r>
              <a:r>
                <a:rPr lang="zh-CN" altLang="en-US" sz="1100" dirty="0"/>
                <a:t>数到用户指定的数字，可是它却总是</a:t>
              </a:r>
              <a:r>
                <a:rPr lang="zh-CN" altLang="en-US" sz="1100" dirty="0" smtClean="0"/>
                <a:t>数到 </a:t>
              </a:r>
              <a:r>
                <a:rPr lang="en-US" altLang="zh-CN" sz="1100" dirty="0"/>
                <a:t>10</a:t>
              </a:r>
              <a:r>
                <a:rPr lang="zh-CN" altLang="en-US" sz="1100" dirty="0"/>
                <a:t>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78035"/>
              <a:ext cx="3377972" cy="13158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3" action="ppaction://hlinkfile"/>
                </a:rPr>
                <a:t>https://create.codelab.club/projects/1098/</a:t>
              </a:r>
              <a:endParaRPr lang="en-US" sz="10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猫要依次呼叫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的朋友们：</a:t>
              </a:r>
              <a:r>
                <a:rPr lang="en-US" altLang="zh-CN" sz="1100" dirty="0"/>
                <a:t>Giga</a:t>
              </a:r>
              <a:r>
                <a:rPr lang="zh-CN" altLang="en-US" sz="1100" dirty="0"/>
                <a:t>、</a:t>
              </a:r>
              <a:r>
                <a:rPr lang="en-US" altLang="zh-CN" sz="1100" dirty="0" err="1"/>
                <a:t>Nano</a:t>
              </a:r>
              <a:r>
                <a:rPr lang="zh-CN" altLang="en-US" sz="1100" dirty="0"/>
                <a:t>、</a:t>
              </a:r>
              <a:r>
                <a:rPr lang="en-US" altLang="zh-CN" sz="1100" dirty="0" smtClean="0"/>
                <a:t>Pico </a:t>
              </a:r>
              <a:r>
                <a:rPr lang="zh-CN" altLang="en-US" sz="1100" dirty="0" smtClean="0"/>
                <a:t>和  </a:t>
              </a:r>
              <a:r>
                <a:rPr lang="en-US" altLang="zh-CN" sz="1100" dirty="0" err="1"/>
                <a:t>Tera</a:t>
              </a:r>
              <a:r>
                <a:rPr lang="zh-CN" altLang="en-US" sz="1100" dirty="0"/>
                <a:t>，可是它却同时呼叫了所有人。该如何解决这个问题呢？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02544"/>
              <a:ext cx="3377972" cy="1257848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4" action="ppaction://hlinkfile"/>
                </a:rPr>
                <a:t>https://create.codelab.club/projects/1099/</a:t>
              </a:r>
              <a:endParaRPr lang="en-US" sz="100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猫和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一起练习跳跃。当 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猫说</a:t>
              </a:r>
              <a:r>
                <a:rPr lang="zh-CN" altLang="en-US" sz="1100" dirty="0" smtClean="0"/>
                <a:t>“跳”的</a:t>
              </a:r>
              <a:r>
                <a:rPr lang="zh-CN" altLang="en-US" sz="1100" dirty="0"/>
                <a:t>时候，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应该起跳，然后落下，但是它却没有动。该如何解决这个问题呢？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27057"/>
              <a:ext cx="3377972" cy="1576344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5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5" action="ppaction://hlinkfile"/>
                </a:rPr>
                <a:t>https://create.codelab.club/projects/1100/</a:t>
              </a:r>
              <a:endParaRPr lang="en-US" sz="100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在这个程序里，当你按下右键时，场景应该发生改变。项目的主角</a:t>
              </a:r>
              <a:r>
                <a:rPr lang="en-US" altLang="zh-CN" sz="1100" dirty="0"/>
                <a:t>——</a:t>
              </a:r>
              <a:r>
                <a:rPr lang="zh-CN" altLang="en-US" sz="1100" dirty="0"/>
                <a:t>恐龙</a:t>
              </a:r>
              <a:r>
                <a:rPr lang="en-US" altLang="zh-CN" sz="1100" dirty="0"/>
                <a:t>——</a:t>
              </a:r>
              <a:r>
                <a:rPr lang="zh-CN" altLang="en-US" sz="1100" dirty="0"/>
                <a:t>只应该在礼堂场景才出现，其他场景它是隐身的。当场景切换成礼堂时，恐龙会出现并且表演一段舞蹈。但是现在恐龙始终出现，而且没有在正确的时候跳舞。该如何解决这个问题呢？</a:t>
              </a:r>
              <a:endParaRPr lang="zh-CN" altLang="en-US" sz="11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3216275" cy="2144395"/>
            <a:chOff x="427031" y="3857808"/>
            <a:chExt cx="3216275" cy="214439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216275" cy="2144395"/>
              <a:chOff x="427031" y="3857808"/>
              <a:chExt cx="3216275" cy="214439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216275" cy="176974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3 </a:t>
                </a:r>
                <a:r>
                  <a:rPr lang="zh-CN" altLang="en-US" sz="1200" dirty="0"/>
                  <a:t>单元</a:t>
                </a:r>
                <a:r>
                  <a:rPr lang="zh-CN" altLang="en-US" sz="1200" dirty="0" smtClean="0"/>
                  <a:t>“抓虫子”工作室：</a:t>
                </a:r>
                <a:r>
                  <a:rPr lang="zh-CN" altLang="en-US" sz="1200" dirty="0" smtClean="0">
                    <a:hlinkClick r:id="rId6" action="ppaction://hlinkfile"/>
                  </a:rPr>
                  <a:t>https://create.codelab.club/studios/79/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对 </a:t>
                </a:r>
                <a:r>
                  <a:rPr lang="en-US" altLang="zh-CN" sz="1200" dirty="0"/>
                  <a:t>5 </a:t>
                </a:r>
                <a:r>
                  <a:rPr lang="zh-CN" altLang="en-US" sz="1200" dirty="0"/>
                  <a:t>个有问题的程序进行测试和调试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Futura Condensed"/>
                    <a:cs typeface="Futura Condensed"/>
                  </a:rPr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抓虫子</a:t>
            </a:r>
            <a:endParaRPr lang="en-US" sz="4800" dirty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831" y="6351394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AA28BA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问题出在哪里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你是怎么找到问题的？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其他人有其他方法解决问题吗？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995" y="649497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抓虫子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97759"/>
            <a:chOff x="422410" y="2830659"/>
            <a:chExt cx="3324338" cy="409775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99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在这个活动中，学生将分三部分绘制一个“生物”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首先</a:t>
              </a:r>
              <a:r>
                <a:rPr lang="zh-CN" altLang="en-US" sz="1200" dirty="0"/>
                <a:t>给学生一张折成三折的纸，让他们在 </a:t>
              </a:r>
              <a:r>
                <a:rPr lang="en-US" altLang="zh-CN" sz="1200" dirty="0"/>
                <a:t>1 </a:t>
              </a:r>
              <a:r>
                <a:rPr lang="zh-CN" altLang="en-US" sz="1200" dirty="0"/>
                <a:t>分钟内画出生物的头。然后</a:t>
              </a:r>
              <a:r>
                <a:rPr lang="zh-CN" altLang="en-US" sz="1200" dirty="0" smtClean="0"/>
                <a:t>，把头</a:t>
              </a:r>
              <a:r>
                <a:rPr lang="zh-CN" altLang="en-US" sz="1200" dirty="0"/>
                <a:t>的部分折起来，只留出一点点以便提示接下来的人从哪里开始接着画</a:t>
              </a:r>
              <a:r>
                <a:rPr lang="zh-CN" altLang="en-US" sz="1200" dirty="0" smtClean="0"/>
                <a:t>。然后将纸传给下一个学生，给</a:t>
              </a:r>
              <a:r>
                <a:rPr lang="zh-CN" altLang="en-US" sz="1200" dirty="0"/>
                <a:t>学生 </a:t>
              </a:r>
              <a:r>
                <a:rPr lang="en-US" altLang="zh-CN" sz="1200" dirty="0"/>
                <a:t>1 </a:t>
              </a:r>
              <a:r>
                <a:rPr lang="zh-CN" altLang="en-US" sz="1200" dirty="0"/>
                <a:t>分钟的时间画出生物的躯干（不</a:t>
              </a:r>
              <a:r>
                <a:rPr lang="zh-CN" altLang="en-US" sz="1200" dirty="0" smtClean="0"/>
                <a:t>可以偷看</a:t>
              </a:r>
              <a:r>
                <a:rPr lang="zh-CN" altLang="en-US" sz="1200" dirty="0"/>
                <a:t>！），</a:t>
              </a:r>
              <a:r>
                <a:rPr lang="zh-CN" altLang="en-US" sz="1200" dirty="0" smtClean="0"/>
                <a:t>同样</a:t>
              </a:r>
              <a:r>
                <a:rPr lang="zh-CN" altLang="en-US" sz="1200" dirty="0"/>
                <a:t>把画好的部分折起来，只留出一点点来提示后面的人。将纸传给下一个学生，给学生 </a:t>
              </a:r>
              <a:r>
                <a:rPr lang="en-US" altLang="zh-CN" sz="1200" dirty="0"/>
                <a:t>1 </a:t>
              </a:r>
              <a:r>
                <a:rPr lang="zh-CN" altLang="en-US" sz="1200" dirty="0" smtClean="0"/>
                <a:t>分钟</a:t>
              </a:r>
              <a:r>
                <a:rPr lang="zh-CN" altLang="en-US" sz="1200" dirty="0"/>
                <a:t>的时间画出生物的腿。结束后，打开折纸，看看合作创作的</a:t>
              </a:r>
              <a:r>
                <a:rPr lang="zh-CN" altLang="en-US" sz="1200" dirty="0" smtClean="0"/>
                <a:t>生物</a:t>
              </a:r>
              <a:r>
                <a:rPr lang="zh-CN" altLang="en-US" sz="1200" dirty="0"/>
                <a:t>吧</a:t>
              </a:r>
              <a:r>
                <a:rPr lang="zh-CN" altLang="en-US" sz="1200" dirty="0" smtClean="0"/>
                <a:t>！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把</a:t>
              </a:r>
              <a:r>
                <a:rPr lang="zh-CN" altLang="en-US" sz="1200" dirty="0"/>
                <a:t>作品贴在墙上或白板上，让大家一起欣赏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就</a:t>
              </a:r>
              <a:r>
                <a:rPr lang="zh-CN" altLang="en-US" sz="1200" dirty="0"/>
                <a:t>合著、合作、重用和改编这些话题展开小组讨论。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95313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完成这个活动之后，学生们将：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通过</a:t>
            </a:r>
            <a:r>
              <a:rPr lang="zh-CN" altLang="en-US" sz="1400" dirty="0"/>
              <a:t>合作的方式完成一副绘画作品，了解重用和改编的计算</a:t>
            </a:r>
            <a:r>
              <a:rPr lang="zh-CN" altLang="en-US" sz="1400" dirty="0" smtClean="0"/>
              <a:t>实践。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Futura Condensed"/>
                <a:cs typeface="Futura Condensed"/>
              </a:rPr>
              <a:t>创造生物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958319"/>
            <a:chOff x="4007796" y="2830659"/>
            <a:chExt cx="3307404" cy="95831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dirty="0"/>
                <a:t> A4 </a:t>
              </a:r>
              <a:r>
                <a:rPr lang="zh-CN" altLang="en-US" sz="1200" dirty="0"/>
                <a:t>纸</a:t>
              </a:r>
              <a:r>
                <a:rPr lang="en-US" sz="1200" dirty="0"/>
                <a:t>，</a:t>
              </a:r>
              <a:r>
                <a:rPr lang="zh-CN" altLang="en-US" sz="1200" dirty="0"/>
                <a:t>折成三折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 绘图</a:t>
              </a:r>
              <a:r>
                <a:rPr lang="zh-CN" altLang="en-US" sz="1200" dirty="0"/>
                <a:t>工具（铅笔、钢笔、马克笔等）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85824"/>
            <a:ext cx="3307404" cy="1879492"/>
            <a:chOff x="3992282" y="2832776"/>
            <a:chExt cx="3307404" cy="1879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383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你对改编的定义是什么？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回想你首创的生物（你画的头部），你的</a:t>
              </a:r>
              <a:b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</a:b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   想法是如何通过他人的贡献得到拓展或提</a:t>
              </a:r>
              <a:b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</a:b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   升的？</a:t>
              </a:r>
              <a:endParaRPr lang="zh-CN" altLang="en-US" sz="1200" dirty="0"/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回想你拓展的生物（你画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的躯干或腿），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你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的贡献是如何拓展或提升别人的想法的？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073190"/>
            <a:ext cx="3307404" cy="771417"/>
            <a:chOff x="3992282" y="2832776"/>
            <a:chExt cx="3307404" cy="771417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2755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学生能解释改编以及它的好处么？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本</a:t>
            </a:r>
            <a:r>
              <a:rPr lang="zh-CN" altLang="en-US" sz="1200" dirty="0"/>
              <a:t>次练习是</a:t>
            </a:r>
            <a:r>
              <a:rPr lang="en-US" altLang="zh-CN" sz="1200" dirty="0"/>
              <a:t>“</a:t>
            </a:r>
            <a:r>
              <a:rPr lang="zh-CN" altLang="en-US" sz="1200" dirty="0"/>
              <a:t>故事接力</a:t>
            </a:r>
            <a:r>
              <a:rPr lang="en-US" altLang="zh-CN" sz="1200" dirty="0"/>
              <a:t>”</a:t>
            </a:r>
            <a:r>
              <a:rPr lang="zh-CN" altLang="en-US" sz="1200" dirty="0"/>
              <a:t>项目的完美热身！我们建议在</a:t>
            </a:r>
            <a:r>
              <a:rPr lang="en-US" altLang="zh-CN" sz="1200" dirty="0"/>
              <a:t>“</a:t>
            </a:r>
            <a:r>
              <a:rPr lang="zh-CN" altLang="en-US" sz="1200" dirty="0"/>
              <a:t>故事接力</a:t>
            </a:r>
            <a:r>
              <a:rPr lang="en-US" altLang="zh-CN" sz="1200" dirty="0"/>
              <a:t>”</a:t>
            </a:r>
            <a:r>
              <a:rPr lang="zh-CN" altLang="en-US" sz="1200" dirty="0"/>
              <a:t>项目之前完成</a:t>
            </a:r>
            <a:r>
              <a:rPr lang="zh-CN" altLang="en-US" sz="1200" dirty="0" smtClean="0"/>
              <a:t>这个</a:t>
            </a:r>
            <a:r>
              <a:rPr lang="zh-CN" altLang="en-US" sz="1200" dirty="0"/>
              <a:t>游戏。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（可选）</a:t>
            </a:r>
            <a:r>
              <a:rPr lang="zh-CN" altLang="en-US" sz="1200" dirty="0"/>
              <a:t>让学生在他们绘制的生物的底部署名，这样大家就可以知道</a:t>
            </a:r>
            <a:r>
              <a:rPr lang="zh-CN" altLang="en-US" sz="1200" dirty="0" smtClean="0"/>
              <a:t>作者分别</a:t>
            </a:r>
            <a:r>
              <a:rPr lang="zh-CN" altLang="en-US" sz="1200" dirty="0"/>
              <a:t>是谁了。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27923" y="169420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15-30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3creatureconstructio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549916" y="3149603"/>
            <a:ext cx="6779300" cy="1600200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59196" y="2725094"/>
            <a:ext cx="6871221" cy="337185"/>
            <a:chOff x="444499" y="3063754"/>
            <a:chExt cx="6871221" cy="337185"/>
          </a:xfrm>
        </p:grpSpPr>
        <p:sp>
          <p:nvSpPr>
            <p:cNvPr id="72" name="TextBox 71"/>
            <p:cNvSpPr txBox="1"/>
            <p:nvPr/>
          </p:nvSpPr>
          <p:spPr>
            <a:xfrm>
              <a:off x="444499" y="306375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你对改编的定义是什么？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535219" y="340020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9196" y="4865188"/>
            <a:ext cx="6871221" cy="2282931"/>
            <a:chOff x="459196" y="4865188"/>
            <a:chExt cx="6871221" cy="2282931"/>
          </a:xfrm>
        </p:grpSpPr>
        <p:sp>
          <p:nvSpPr>
            <p:cNvPr id="65" name="Rectangle 64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9196" y="4865188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回想你首创的生物（你画的头部），你的想法是如何通过他人的贡献得到拓展或提升的？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59196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创造</a:t>
            </a:r>
            <a:r>
              <a:rPr lang="zh-CN" altLang="en-US" sz="4000" dirty="0" smtClean="0">
                <a:latin typeface="Futura Condensed"/>
                <a:cs typeface="Futura Condensed"/>
              </a:rPr>
              <a:t>生物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75" name="Picture 74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59196" y="7266657"/>
            <a:ext cx="6871221" cy="2282931"/>
            <a:chOff x="459196" y="4865188"/>
            <a:chExt cx="6871221" cy="2282931"/>
          </a:xfrm>
        </p:grpSpPr>
        <p:sp>
          <p:nvSpPr>
            <p:cNvPr id="78" name="Rectangle 77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9196" y="4865188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回想你拓展的生物（你画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的躯干或腿），</a:t>
              </a:r>
              <a:r>
                <a:rPr lang="zh-CN" altLang="en-US" sz="1600" dirty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的贡献是如何拓展或提升别人的想法的？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31424" y="608540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故事接力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38366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完成这个活动之后，学生们将：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通过</a:t>
            </a:r>
            <a:r>
              <a:rPr lang="zh-CN" altLang="en-US" sz="1400" dirty="0"/>
              <a:t>对其他人的项目进行重用和改编，创作一个故事项目。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通过合作开发一个故事项目，</a:t>
            </a:r>
            <a:r>
              <a:rPr lang="zh-CN" altLang="en-US" sz="1400" dirty="0"/>
              <a:t>体验结对编程</a:t>
            </a:r>
            <a:r>
              <a:rPr lang="zh-CN" altLang="en-US" sz="1400" dirty="0" smtClean="0"/>
              <a:t>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325772"/>
            <a:chOff x="3992282" y="2832776"/>
            <a:chExt cx="3307404" cy="132577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“故事接力”课程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“故事接力”工作室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 action="ppaction://hlinkfile"/>
                </a:rPr>
                <a:t>https://create.codelab.club/studios/82/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（可选）投影仪和屏幕</a:t>
              </a:r>
              <a:r>
                <a:rPr lang="en-US" altLang="zh-CN" sz="1200" dirty="0"/>
                <a:t>——</a:t>
              </a:r>
              <a:r>
                <a:rPr lang="zh-CN" altLang="en-US" sz="1200" dirty="0"/>
                <a:t>演示学生作品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357633"/>
            <a:ext cx="3307404" cy="1694707"/>
            <a:chOff x="3992282" y="2832776"/>
            <a:chExt cx="3307404" cy="1694707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对别人的作品进行改编，你的感觉如何？你的作品被改编时，你的感觉又如何？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在日常生活里，你见过或者经历过重用或改编的例子么？分享两个实例。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和以往独自创作 </a:t>
              </a:r>
              <a:r>
                <a:rPr lang="en-US" altLang="zh-CN" sz="1200" dirty="0" smtClean="0">
                  <a:latin typeface="Futura Condensed"/>
                  <a:cs typeface="Futura Condensed"/>
                  <a:sym typeface="+mn-ea"/>
                </a:rPr>
                <a:t>Scratch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项目相比</a:t>
              </a:r>
              <a:r>
                <a:rPr lang="zh-CN" altLang="en-US" sz="1200" smtClean="0">
                  <a:latin typeface="Futura Condensed"/>
                  <a:cs typeface="Futura Condensed"/>
                  <a:sym typeface="+mn-ea"/>
                </a:rPr>
                <a:t>，和别人一起合作的感觉有何不同</a:t>
              </a:r>
              <a:r>
                <a:rPr lang="zh-CN" altLang="en-US" sz="1200" dirty="0"/>
                <a:t>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270815"/>
            <a:ext cx="3307404" cy="1325772"/>
            <a:chOff x="3992282" y="2832776"/>
            <a:chExt cx="3307404" cy="132577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学生创作了</a:t>
              </a:r>
              <a:r>
                <a:rPr lang="zh-CN" altLang="en-US" sz="1200" dirty="0"/>
                <a:t>作品的哪个部分？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对事件、并行这些概念，以及重用和改编这些计算实践有</a:t>
              </a:r>
              <a:r>
                <a:rPr lang="zh-CN" altLang="en-US" sz="1200" dirty="0" smtClean="0"/>
                <a:t>疑问</a:t>
              </a:r>
              <a:r>
                <a:rPr lang="zh-CN" altLang="en-US" sz="1200" dirty="0"/>
                <a:t>么？如果有的话，如何做进一步的解释说明呢？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3" name="TextBox 5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2" name="TextBox 7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可以将项目分享当成一次活动：准备好小吃和饮料，邀请其它</a:t>
            </a:r>
            <a:r>
              <a:rPr lang="zh-CN" altLang="en-US" sz="1200" dirty="0" smtClean="0"/>
              <a:t>班级</a:t>
            </a:r>
            <a:r>
              <a:rPr lang="zh-CN" altLang="en-US" sz="1200" dirty="0"/>
              <a:t>的学生来参观。或者在礼堂或有较大墙面或屏幕的房间里分享项目。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向</a:t>
            </a:r>
            <a:r>
              <a:rPr lang="zh-CN" altLang="en-US" sz="1200" dirty="0"/>
              <a:t>学生介绍“背包”（在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项目编辑器的底部），这是</a:t>
            </a:r>
            <a:r>
              <a:rPr lang="zh-CN" altLang="en-US" sz="1200" dirty="0" smtClean="0"/>
              <a:t>另一</a:t>
            </a:r>
            <a:r>
              <a:rPr lang="zh-CN" altLang="en-US" sz="1200" dirty="0"/>
              <a:t>种改编的方式。更多详情见以下背包视频教程： </a:t>
            </a:r>
            <a:r>
              <a:rPr lang="zh-CN" altLang="en-US" sz="1200" dirty="0">
                <a:hlinkClick r:id="rId2" action="ppaction://hlinkfile"/>
              </a:rPr>
              <a:t>http://bit.ly/scratchbackpack</a:t>
            </a:r>
            <a:endParaRPr lang="zh-CN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2535515" y="1692424"/>
            <a:ext cx="12102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45-60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80" name="Picture 79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>
            <a:fillRect/>
          </a:stretch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57995" y="2830659"/>
            <a:ext cx="3323543" cy="4467329"/>
            <a:chOff x="457995" y="2830659"/>
            <a:chExt cx="3323543" cy="4467329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134363"/>
              <a:chOff x="515544" y="3163625"/>
              <a:chExt cx="3231204" cy="413436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96938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把学生分成两人一组。向他们介绍</a:t>
                </a:r>
                <a:r>
                  <a:rPr lang="en-US" altLang="zh-CN" sz="1200" dirty="0"/>
                  <a:t>“</a:t>
                </a:r>
                <a:r>
                  <a:rPr lang="zh-CN" altLang="en-US" sz="1200" dirty="0"/>
                  <a:t>故事接力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的概念。接力项目由</a:t>
                </a:r>
                <a:r>
                  <a:rPr lang="zh-CN" altLang="en-US" sz="1200" dirty="0" smtClean="0"/>
                  <a:t>一对学生</a:t>
                </a:r>
                <a:r>
                  <a:rPr lang="zh-CN" altLang="en-US" sz="1200" dirty="0"/>
                  <a:t>开始，然后传给另两组学生，让他们在前一组的基础上进行</a:t>
                </a:r>
                <a:r>
                  <a:rPr lang="zh-CN" altLang="en-US" sz="1200" dirty="0" smtClean="0"/>
                  <a:t>延展和</a:t>
                </a:r>
                <a:r>
                  <a:rPr lang="zh-CN" altLang="en-US" sz="1200" dirty="0"/>
                  <a:t>改编。（可选）将课程材料分发给学生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鼓励</a:t>
                </a:r>
                <a:r>
                  <a:rPr lang="zh-CN" altLang="en-US" sz="1200" dirty="0"/>
                  <a:t>学生以他们喜欢的方式开始</a:t>
                </a:r>
                <a:r>
                  <a:rPr lang="en-US" altLang="zh-CN" sz="1200" dirty="0"/>
                  <a:t>——</a:t>
                </a:r>
                <a:r>
                  <a:rPr lang="zh-CN" altLang="en-US" sz="1200" dirty="0"/>
                  <a:t>角色、场景、情节，或任何能让他们</a:t>
                </a:r>
                <a:r>
                  <a:rPr lang="zh-CN" altLang="en-US" sz="1200" dirty="0" smtClean="0"/>
                  <a:t>兴奋的</a:t>
                </a:r>
                <a:r>
                  <a:rPr lang="zh-CN" altLang="en-US" sz="1200" dirty="0"/>
                  <a:t>元素。每一对分别用 </a:t>
                </a:r>
                <a:r>
                  <a:rPr lang="en-US" altLang="zh-CN" sz="1200" dirty="0"/>
                  <a:t>10 </a:t>
                </a:r>
                <a:r>
                  <a:rPr lang="zh-CN" altLang="en-US" sz="1200" dirty="0"/>
                  <a:t>分钟创作他们自己的项目，然后传递给其它</a:t>
                </a:r>
                <a:r>
                  <a:rPr lang="zh-CN" altLang="en-US" sz="1200" dirty="0" smtClean="0"/>
                  <a:t>同伴</a:t>
                </a:r>
                <a:r>
                  <a:rPr lang="zh-CN" altLang="en-US" sz="1200" dirty="0"/>
                  <a:t>进行改编。鼓励学生对重用或改编的项目给予恰当的认可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两轮过后，让学生们参观自己参与过的项目。我们建议举行项目分享：借助投影仪和屏幕展示项目，让学生围成圈观看。（可选）让</a:t>
                </a:r>
                <a:r>
                  <a:rPr lang="zh-CN" altLang="en-US" sz="1200" dirty="0" smtClean="0"/>
                  <a:t>学生</a:t>
                </a:r>
                <a:r>
                  <a:rPr lang="zh-CN" altLang="en-US" sz="1200" dirty="0"/>
                  <a:t>把他们的项目上传到“故事接力”工作室或班级工作室里去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让</a:t>
                </a:r>
                <a:r>
                  <a:rPr lang="zh-CN" altLang="en-US" sz="1200" dirty="0"/>
                  <a:t>学生参考提示来回顾设计过程，并把心得和体会记录在设计日志中</a:t>
                </a:r>
                <a:r>
                  <a:rPr lang="zh-CN" altLang="en-US" sz="1200" dirty="0" smtClean="0"/>
                  <a:t>，或者</a:t>
                </a:r>
                <a:r>
                  <a:rPr lang="zh-CN" altLang="en-US" sz="1200" dirty="0"/>
                  <a:t>在小组中</a:t>
                </a:r>
                <a:r>
                  <a:rPr lang="zh-CN" altLang="en-US" sz="1200" dirty="0" smtClean="0"/>
                  <a:t>讨论。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51" name="Picture 5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54694" y="7556921"/>
            <a:ext cx="3307404" cy="1734205"/>
            <a:chOff x="375350" y="7667820"/>
            <a:chExt cx="3307404" cy="1734205"/>
          </a:xfrm>
        </p:grpSpPr>
        <p:sp>
          <p:nvSpPr>
            <p:cNvPr id="60" name="TextBox 5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学习目标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750" y="8018360"/>
              <a:ext cx="3231204" cy="1383665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dirty="0" smtClean="0"/>
                <a:t>学生们将：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熟悉</a:t>
              </a:r>
              <a:r>
                <a:rPr lang="zh-CN" altLang="en-US" sz="1200" dirty="0"/>
                <a:t>和理解重用和改编在设计过程中的</a:t>
              </a:r>
              <a:r>
                <a:rPr lang="zh-CN" altLang="en-US" sz="1200" dirty="0" smtClean="0"/>
                <a:t>妙用。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熟悉</a:t>
              </a:r>
              <a:r>
                <a:rPr lang="zh-CN" altLang="en-US" sz="1200" dirty="0"/>
                <a:t>和掌握一些计算概念（例如：事件和并行）及实践（实验和迭代</a:t>
              </a:r>
              <a:r>
                <a:rPr lang="zh-CN" altLang="en-US" sz="1200" dirty="0" smtClean="0"/>
                <a:t>、测试</a:t>
              </a:r>
              <a:r>
                <a:rPr lang="zh-CN" altLang="en-US" sz="1200" dirty="0"/>
                <a:t>和调试、重用和改编）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通过协作式</a:t>
              </a:r>
              <a:r>
                <a:rPr lang="zh-CN" altLang="en-US" sz="1200" dirty="0"/>
                <a:t>地设计故事，探究计算</a:t>
              </a:r>
              <a:r>
                <a:rPr lang="zh-CN" altLang="en-US" sz="1200" dirty="0" smtClean="0"/>
                <a:t>创作。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5441" y="8565523"/>
            <a:ext cx="3307404" cy="1072738"/>
            <a:chOff x="4023935" y="8555725"/>
            <a:chExt cx="3307404" cy="1072738"/>
          </a:xfrm>
        </p:grpSpPr>
        <p:grpSp>
          <p:nvGrpSpPr>
            <p:cNvPr id="55" name="Group 54"/>
            <p:cNvGrpSpPr/>
            <p:nvPr/>
          </p:nvGrpSpPr>
          <p:grpSpPr>
            <a:xfrm>
              <a:off x="4023935" y="8555725"/>
              <a:ext cx="3307404" cy="1072738"/>
              <a:chOff x="11663738" y="7649002"/>
              <a:chExt cx="3307404" cy="1072738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1663738" y="7953390"/>
                <a:ext cx="3117153" cy="76835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r>
                  <a:rPr lang="en-US" altLang="zh-CN" sz="1100" dirty="0" smtClean="0"/>
                  <a:t>+  </a:t>
                </a:r>
                <a:r>
                  <a:rPr lang="zh-CN" altLang="en-US" sz="1100" dirty="0" smtClean="0"/>
                  <a:t>重用</a:t>
                </a:r>
                <a:r>
                  <a:rPr lang="zh-CN" altLang="en-US" sz="1100" dirty="0"/>
                  <a:t>和改编练习有助于发展关键的代码阅读能力，并激发关于所有权和</a:t>
                </a:r>
                <a:r>
                  <a:rPr lang="zh-CN" altLang="en-US" sz="1100" dirty="0" smtClean="0"/>
                  <a:t>著作权的</a:t>
                </a:r>
                <a:r>
                  <a:rPr lang="zh-CN" altLang="en-US" sz="1100" dirty="0"/>
                  <a:t>重要思考。考虑应用不同策略，从而辅助、讨论和评估协同和合作的有效性。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备注</a:t>
                </a:r>
                <a:r>
                  <a:rPr lang="zh-CN" altLang="en-US" sz="1400" smtClean="0"/>
                  <a:t>说明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25441" y="7556921"/>
            <a:ext cx="3307404" cy="920115"/>
            <a:chOff x="4127947" y="7437357"/>
            <a:chExt cx="3307404" cy="920115"/>
          </a:xfrm>
        </p:grpSpPr>
        <p:grpSp>
          <p:nvGrpSpPr>
            <p:cNvPr id="49" name="Group 48"/>
            <p:cNvGrpSpPr/>
            <p:nvPr/>
          </p:nvGrpSpPr>
          <p:grpSpPr>
            <a:xfrm>
              <a:off x="4127947" y="7437357"/>
              <a:ext cx="3307404" cy="920115"/>
              <a:chOff x="4127947" y="7666859"/>
              <a:chExt cx="3307404" cy="92011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127947" y="7971024"/>
                <a:ext cx="3186430" cy="61595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重用</a:t>
                </a:r>
                <a:r>
                  <a:rPr lang="zh-CN" altLang="en-US" sz="1100" dirty="0"/>
                  <a:t>和改编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>
                    <a:sym typeface="+mn-ea"/>
                  </a:rPr>
                  <a:t>故事接力</a:t>
                </a:r>
                <a:r>
                  <a:rPr lang="zh-CN" altLang="en-US" sz="1100" dirty="0" smtClean="0"/>
                  <a:t>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制作积木</a:t>
                </a:r>
                <a:endParaRPr lang="zh-CN" altLang="en-US" sz="1100" dirty="0"/>
              </a:p>
              <a:p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结对编程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背包             </a:t>
                </a:r>
                <a:r>
                  <a:rPr lang="zh-CN" altLang="en-US" sz="1100" dirty="0"/>
                  <a:t>   </a:t>
                </a:r>
                <a:r>
                  <a:rPr lang="en-US" altLang="zh-CN" sz="1100" dirty="0" smtClean="0"/>
                  <a:t>+ Scratch </a:t>
                </a:r>
                <a:r>
                  <a:rPr lang="zh-CN" altLang="en-US" sz="1100" dirty="0" smtClean="0"/>
                  <a:t>放映</a:t>
                </a:r>
                <a:endParaRPr lang="zh-CN" altLang="en-US" sz="1100" dirty="0"/>
              </a:p>
              <a:p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舞台       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设计 </a:t>
                </a:r>
                <a:r>
                  <a:rPr lang="en-US" altLang="zh-CN" sz="1100" dirty="0" smtClean="0"/>
                  <a:t>Demo</a:t>
                </a:r>
                <a:endParaRPr lang="en-US" altLang="zh-CN" sz="1100" dirty="0" smtClean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27947" y="7666859"/>
                <a:ext cx="3307404" cy="306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关键词，概念 </a:t>
                </a:r>
                <a:r>
                  <a:rPr lang="en-US" altLang="zh-CN" sz="1400" dirty="0"/>
                  <a:t>&amp; </a:t>
                </a:r>
                <a:r>
                  <a:rPr lang="zh-CN" altLang="en-US" sz="1400" dirty="0"/>
                  <a:t>实践</a:t>
                </a:r>
                <a:endParaRPr lang="zh-CN" altLang="en-US" sz="1400" dirty="0"/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3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 smtClean="0">
                <a:latin typeface="Futura Condensed"/>
                <a:cs typeface="Futura Condensed"/>
              </a:rPr>
              <a:t>概述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485" y="2884274"/>
            <a:ext cx="3130069" cy="438467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在自己探索改编文化的博士论文的导论里，</a:t>
            </a:r>
            <a:r>
              <a:rPr lang="en-US" sz="1400" dirty="0"/>
              <a:t>Andres Monroy-Hernandez (Scratch </a:t>
            </a:r>
            <a:r>
              <a:rPr lang="zh-CN" altLang="en-US" sz="1400" dirty="0"/>
              <a:t>在线社区</a:t>
            </a:r>
            <a:r>
              <a:rPr lang="zh-CN" altLang="en-US" sz="1400" dirty="0" smtClean="0"/>
              <a:t>最初</a:t>
            </a:r>
            <a:r>
              <a:rPr lang="zh-CN" altLang="en-US" sz="1400" dirty="0"/>
              <a:t>版本的设计者</a:t>
            </a:r>
            <a:r>
              <a:rPr lang="en-US" altLang="zh-CN" sz="1400" dirty="0"/>
              <a:t>)</a:t>
            </a:r>
            <a:r>
              <a:rPr lang="zh-CN" altLang="en-US" sz="1400" dirty="0"/>
              <a:t>引述了以下三段话：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r>
              <a:rPr lang="zh-CN" altLang="en-US" sz="1400" dirty="0" smtClean="0"/>
              <a:t>在他人的</a:t>
            </a:r>
            <a:r>
              <a:rPr lang="zh-CN" altLang="en-US" sz="1400" dirty="0"/>
              <a:t>作品上进行改编是编程界的一贯做法，而网络技术又进一步扩大了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触及的他人作品的范围。创意计算的一个重要的目标就是用“重用和改编</a:t>
            </a:r>
            <a:r>
              <a:rPr lang="zh-CN" altLang="en-US" sz="1400" dirty="0" smtClean="0"/>
              <a:t>”的</a:t>
            </a:r>
            <a:r>
              <a:rPr lang="zh-CN" altLang="en-US" sz="1400" dirty="0"/>
              <a:t>方式加强学习者之间的联系。</a:t>
            </a:r>
            <a:r>
              <a:rPr lang="en-US" altLang="zh-CN" sz="1400" dirty="0"/>
              <a:t>Scratch </a:t>
            </a:r>
            <a:r>
              <a:rPr lang="zh-CN" altLang="en-US" sz="1400" dirty="0"/>
              <a:t>创作环境和在线社区希望能够</a:t>
            </a:r>
            <a:r>
              <a:rPr lang="zh-CN" altLang="en-US" sz="1400" dirty="0" smtClean="0"/>
              <a:t>帮助年轻</a:t>
            </a:r>
            <a:r>
              <a:rPr lang="zh-CN" altLang="en-US" sz="1400" dirty="0"/>
              <a:t>设计者们找到更多可借鉴的方案和程序，让他们通过重用和改编，创作</a:t>
            </a:r>
            <a:r>
              <a:rPr lang="zh-CN" altLang="en-US" sz="1400" dirty="0" smtClean="0"/>
              <a:t>出复杂</a:t>
            </a:r>
            <a:r>
              <a:rPr lang="zh-CN" altLang="en-US" sz="1400" dirty="0"/>
              <a:t>度远超独立创作的项目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本</a:t>
            </a:r>
            <a:r>
              <a:rPr lang="zh-CN" altLang="en-US" sz="1400" dirty="0"/>
              <a:t>单元的活动将提供一些初步想法和策略，以助于培育支持重用和改编的文化。</a:t>
            </a:r>
            <a:r>
              <a:rPr lang="zh-CN" altLang="en-US" sz="1400" dirty="0" smtClean="0"/>
              <a:t>你会怎样进一步支持分享和连接</a:t>
            </a:r>
            <a:r>
              <a:rPr lang="zh-CN" altLang="en-US" sz="1400" dirty="0"/>
              <a:t>呢？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378" y="2283163"/>
            <a:ext cx="7596022" cy="479582"/>
            <a:chOff x="176378" y="2283163"/>
            <a:chExt cx="7596022" cy="479582"/>
          </a:xfrm>
        </p:grpSpPr>
        <p:sp>
          <p:nvSpPr>
            <p:cNvPr id="27" name="Rectangle 13"/>
            <p:cNvSpPr/>
            <p:nvPr/>
          </p:nvSpPr>
          <p:spPr>
            <a:xfrm flipH="1">
              <a:off x="176378" y="228316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452118" y="2283163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大创见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49860" y="2873481"/>
            <a:ext cx="3821430" cy="4612005"/>
            <a:chOff x="3840626" y="3611411"/>
            <a:chExt cx="3821430" cy="4612005"/>
          </a:xfrm>
        </p:grpSpPr>
        <p:sp>
          <p:nvSpPr>
            <p:cNvPr id="31" name="Oval Callout 30"/>
            <p:cNvSpPr/>
            <p:nvPr/>
          </p:nvSpPr>
          <p:spPr>
            <a:xfrm rot="631125">
              <a:off x="4512456" y="3611411"/>
              <a:ext cx="2615565" cy="2258060"/>
            </a:xfrm>
            <a:prstGeom prst="wedgeEllipseCallout">
              <a:avLst>
                <a:gd name="adj1" fmla="val -49672"/>
                <a:gd name="adj2" fmla="val 33350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zh-CN" altLang="en-US" sz="1200" dirty="0">
                  <a:solidFill>
                    <a:schemeClr val="tx1"/>
                  </a:solidFill>
                </a:rPr>
                <a:t>“我们就像站在巨人肩膀上的小矮人，所以才能够比前人看得更多和更远” 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 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沙特尔德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>.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伯纳德 </a:t>
              </a:r>
              <a:r>
                <a:rPr lang="en-US" altLang="zh-CN" sz="1200" dirty="0">
                  <a:solidFill>
                    <a:schemeClr val="tx1"/>
                  </a:solidFill>
                  <a:sym typeface="+mn-ea"/>
                </a:rPr>
                <a:t>1130 </a:t>
              </a:r>
              <a:endParaRPr lang="en-US" sz="1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0" name="Oval Callout 29"/>
            <p:cNvSpPr/>
            <p:nvPr/>
          </p:nvSpPr>
          <p:spPr>
            <a:xfrm rot="631125">
              <a:off x="3840626" y="6419381"/>
              <a:ext cx="2189480" cy="1804035"/>
            </a:xfrm>
            <a:prstGeom prst="wedgeEllipseCallout">
              <a:avLst>
                <a:gd name="adj1" fmla="val -64441"/>
                <a:gd name="adj2" fmla="val -8406"/>
              </a:avLst>
            </a:prstGeom>
            <a:solidFill>
              <a:schemeClr val="bg1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zh-CN" altLang="en-US" sz="1200" dirty="0">
                  <a:solidFill>
                    <a:schemeClr val="tx1"/>
                  </a:solidFill>
                </a:rPr>
                <a:t>“一个站在巨人肩膀上的侏儒，看得要比侏儒和巨人都要远”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- 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乔治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>·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浩博特 </a:t>
              </a:r>
              <a:r>
                <a:rPr lang="en-US" altLang="zh-CN" sz="1200" dirty="0" smtClean="0">
                  <a:solidFill>
                    <a:schemeClr val="tx1"/>
                  </a:solidFill>
                  <a:sym typeface="+mn-ea"/>
                </a:rPr>
                <a:t>1651</a:t>
              </a:r>
              <a:endParaRPr lang="en-US" sz="1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2" name="Oval Callout 31"/>
            <p:cNvSpPr/>
            <p:nvPr/>
          </p:nvSpPr>
          <p:spPr>
            <a:xfrm rot="631125">
              <a:off x="5504326" y="5463706"/>
              <a:ext cx="2157730" cy="1946275"/>
            </a:xfrm>
            <a:prstGeom prst="wedgeEllipseCallout">
              <a:avLst>
                <a:gd name="adj1" fmla="val -63525"/>
                <a:gd name="adj2" fmla="val -2668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zh-CN" altLang="en-US" sz="1200" dirty="0">
                  <a:solidFill>
                    <a:schemeClr val="tx1"/>
                  </a:solidFill>
                </a:rPr>
                <a:t>“如果说我比别人要看的远，那是因为我站在巨人的肩膀上” 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 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艾</a:t>
              </a:r>
              <a:r>
                <a:rPr lang="zh-CN" altLang="en-US" sz="1200" dirty="0">
                  <a:solidFill>
                    <a:schemeClr val="tx1"/>
                  </a:solidFill>
                </a:rPr>
                <a:t>萨克</a:t>
              </a:r>
              <a:r>
                <a:rPr lang="en-US" altLang="zh-CN" sz="1200" dirty="0">
                  <a:solidFill>
                    <a:schemeClr val="tx1"/>
                  </a:solidFill>
                </a:rPr>
                <a:t>·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牛顿 </a:t>
              </a:r>
              <a:r>
                <a:rPr lang="en-US" altLang="zh-CN" sz="1200" dirty="0">
                  <a:solidFill>
                    <a:schemeClr val="tx1"/>
                  </a:solidFill>
                  <a:sym typeface="+mn-ea"/>
                </a:rPr>
                <a:t>1676 </a:t>
              </a:r>
              <a:endParaRPr lang="en-US" sz="1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Screen Shot 2014-07-25 at 1.48.31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>
            <a:fillRect/>
          </a:stretch>
        </p:blipFill>
        <p:spPr>
          <a:xfrm>
            <a:off x="3600161" y="755849"/>
            <a:ext cx="3667042" cy="277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7871074"/>
            <a:ext cx="8010243" cy="532604"/>
            <a:chOff x="-1" y="7871074"/>
            <a:chExt cx="8010243" cy="532604"/>
          </a:xfrm>
        </p:grpSpPr>
        <p:sp>
          <p:nvSpPr>
            <p:cNvPr id="67" name="TextBox 66"/>
            <p:cNvSpPr txBox="1"/>
            <p:nvPr/>
          </p:nvSpPr>
          <p:spPr>
            <a:xfrm>
              <a:off x="5135956" y="7894426"/>
              <a:ext cx="287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FINISHED?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可使用的积木</a:t>
              </a:r>
              <a:endParaRPr lang="zh-CN" altLang="en-US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588000" y="8460090"/>
            <a:ext cx="2184399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</a:t>
            </a:r>
            <a:r>
              <a:rPr lang="zh-CN" altLang="en-US" sz="1200" dirty="0" smtClean="0"/>
              <a:t>“故事接力”</a:t>
            </a:r>
            <a:r>
              <a:rPr lang="zh-CN" altLang="en-US" sz="1200" dirty="0"/>
              <a:t>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https://create.codelab.club/studios/82/</a:t>
            </a:r>
            <a:endParaRPr lang="en-US" sz="105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回头</a:t>
            </a:r>
            <a:r>
              <a:rPr lang="zh-CN" altLang="en-US" sz="1200" dirty="0"/>
              <a:t>看看那些你参与过的项目，了解故事情节是如何发展的？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102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8982"/>
            <a:ext cx="2348507" cy="1517979"/>
            <a:chOff x="519774" y="1538569"/>
            <a:chExt cx="2348507" cy="1517979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8569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在别人项目的基础上我们可以创作出什么作品呢？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226603"/>
              <a:ext cx="2348507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在本次活动中，你将首先创作一个动画故事项目，然后将项目传递给别人进行改编</a:t>
              </a:r>
              <a:r>
                <a:rPr lang="zh-CN" altLang="en-US" sz="1200" dirty="0" smtClean="0"/>
                <a:t>、扩展或再创作</a:t>
              </a:r>
              <a:r>
                <a:rPr lang="zh-CN" altLang="en-US" sz="1200" dirty="0"/>
                <a:t>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768908"/>
            <a:ext cx="2969349" cy="1943510"/>
            <a:chOff x="441661" y="3857808"/>
            <a:chExt cx="2969349" cy="194351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Futura Condensed"/>
                  <a:cs typeface="Futura Condensed"/>
                </a:rPr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607066"/>
              <a:chOff x="499401" y="4194252"/>
              <a:chExt cx="2885167" cy="160706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56845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选择从角色、场景、情节或任何让你兴奋的元素开始故事的创作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altLang="zh-CN" sz="1200" dirty="0" smtClean="0"/>
                  <a:t>10 </a:t>
                </a:r>
                <a:r>
                  <a:rPr lang="zh-CN" altLang="en-US" sz="1200" dirty="0"/>
                  <a:t>分钟以后，保存并分享你的项目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轮流</a:t>
                </a:r>
                <a:r>
                  <a:rPr lang="zh-CN" altLang="en-US" sz="1200" dirty="0"/>
                  <a:t>对其它人的故事项目进行改编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</a:t>
                </a:r>
                <a:r>
                  <a:rPr lang="zh-CN" altLang="en-US" sz="1200" dirty="0"/>
                  <a:t>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457200" y="5801744"/>
            <a:ext cx="6809055" cy="1884669"/>
            <a:chOff x="457200" y="5814382"/>
            <a:chExt cx="6809055" cy="1884669"/>
          </a:xfrm>
        </p:grpSpPr>
        <p:sp>
          <p:nvSpPr>
            <p:cNvPr id="62" name="TextBox 61"/>
            <p:cNvSpPr txBox="1"/>
            <p:nvPr/>
          </p:nvSpPr>
          <p:spPr>
            <a:xfrm>
              <a:off x="538343" y="6314056"/>
              <a:ext cx="672791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7200" y="5814382"/>
              <a:ext cx="2795698" cy="1579087"/>
              <a:chOff x="3992282" y="2830659"/>
              <a:chExt cx="3307404" cy="15790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089400" y="3328603"/>
                <a:ext cx="3210286" cy="108114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头脑风暴对别人的故事进行改编、扩展的不同可能方式。你想</a:t>
                </a:r>
                <a:r>
                  <a:rPr lang="zh-CN" altLang="en-US" sz="1200" dirty="0" smtClean="0"/>
                  <a:t>在结尾处添加</a:t>
                </a:r>
                <a:r>
                  <a:rPr lang="zh-CN" altLang="en-US" sz="1200" dirty="0"/>
                  <a:t>新的场景么？你能想象在故事开始前发生了什么吗？如果增加一个新的</a:t>
                </a:r>
                <a:r>
                  <a:rPr lang="zh-CN" altLang="en-US" sz="1200" dirty="0" smtClean="0"/>
                  <a:t>角色呢？加入一个新的情节怎么样</a:t>
                </a:r>
                <a:r>
                  <a:rPr lang="zh-CN" altLang="en-US" sz="1200" dirty="0"/>
                  <a:t>？还有其它的想法吗</a:t>
                </a:r>
                <a:r>
                  <a:rPr lang="zh-CN" altLang="en-US" sz="1200" dirty="0" smtClean="0"/>
                  <a:t>？</a:t>
                </a:r>
                <a:endParaRPr lang="zh-CN" alt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2282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试一试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4089400" y="3169213"/>
                <a:ext cx="3210286" cy="294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3452824" y="6299688"/>
            <a:ext cx="3814379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在你的程序中添加代码注释可以帮助别人理解程序。右键点击积木，选择</a:t>
            </a:r>
            <a:r>
              <a:rPr lang="en-US" altLang="zh-CN" sz="1200" dirty="0"/>
              <a:t>“</a:t>
            </a:r>
            <a:r>
              <a:rPr lang="zh-CN" altLang="en-US" sz="1200" dirty="0"/>
              <a:t>添加注释</a:t>
            </a:r>
            <a:r>
              <a:rPr lang="en-US" altLang="zh-CN" sz="1200" dirty="0"/>
              <a:t>”</a:t>
            </a:r>
            <a:r>
              <a:rPr lang="zh-CN" altLang="en-US" sz="1200" dirty="0"/>
              <a:t>，即可加入代码注释。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7200" y="595840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故事接力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pic>
        <p:nvPicPr>
          <p:cNvPr id="3" name="Picture 2" descr="19 积木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0" y="4011295"/>
            <a:ext cx="2773045" cy="2035175"/>
          </a:xfrm>
          <a:prstGeom prst="rect">
            <a:avLst/>
          </a:prstGeom>
        </p:spPr>
      </p:pic>
      <p:pic>
        <p:nvPicPr>
          <p:cNvPr id="4" name="Picture 3" descr="20 积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980" y="6809105"/>
            <a:ext cx="2515235" cy="835660"/>
          </a:xfrm>
          <a:prstGeom prst="rect">
            <a:avLst/>
          </a:prstGeom>
        </p:spPr>
      </p:pic>
      <p:pic>
        <p:nvPicPr>
          <p:cNvPr id="6" name="Picture 5" descr="21 积木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" y="8337550"/>
            <a:ext cx="4065270" cy="165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59105" y="2786380"/>
            <a:ext cx="6871335" cy="2098674"/>
            <a:chOff x="444499" y="2446802"/>
            <a:chExt cx="6871221" cy="2430720"/>
          </a:xfrm>
        </p:grpSpPr>
        <p:sp>
          <p:nvSpPr>
            <p:cNvPr id="69" name="Rectangle 68"/>
            <p:cNvSpPr/>
            <p:nvPr/>
          </p:nvSpPr>
          <p:spPr>
            <a:xfrm>
              <a:off x="535302" y="3200656"/>
              <a:ext cx="6779148" cy="1676866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4499" y="2446802"/>
              <a:ext cx="6871221" cy="675895"/>
              <a:chOff x="444499" y="2785462"/>
              <a:chExt cx="6871221" cy="67589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44499" y="2785462"/>
                <a:ext cx="6871221" cy="67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latin typeface="Futura Condensed"/>
                    <a:cs typeface="Futura Condensed"/>
                  </a:rPr>
                  <a:t>对别人的作品进行改编，你的感觉如何？你的作品被改编时，你的感觉又如何？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35219" y="3436974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>
            <a:off x="459196" y="5047206"/>
            <a:ext cx="6871221" cy="2207590"/>
            <a:chOff x="444499" y="4530719"/>
            <a:chExt cx="6871221" cy="2207590"/>
          </a:xfrm>
        </p:grpSpPr>
        <p:sp>
          <p:nvSpPr>
            <p:cNvPr id="65" name="Rectangle 64"/>
            <p:cNvSpPr/>
            <p:nvPr/>
          </p:nvSpPr>
          <p:spPr>
            <a:xfrm>
              <a:off x="535219" y="4955229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4499" y="4530719"/>
              <a:ext cx="6871221" cy="337185"/>
              <a:chOff x="444499" y="3063754"/>
              <a:chExt cx="6871221" cy="33718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44499" y="3063754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latin typeface="Futura Condensed"/>
                    <a:cs typeface="Futura Condensed"/>
                  </a:rPr>
                  <a:t>在日常生活里，你见过或者经历过重用或改编的例子么？分享两个实例。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7" name="Picture 36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196" y="7368261"/>
            <a:ext cx="6871221" cy="2044806"/>
            <a:chOff x="459196" y="4865188"/>
            <a:chExt cx="6871221" cy="2044806"/>
          </a:xfrm>
        </p:grpSpPr>
        <p:sp>
          <p:nvSpPr>
            <p:cNvPr id="44" name="Rectangle 43"/>
            <p:cNvSpPr/>
            <p:nvPr/>
          </p:nvSpPr>
          <p:spPr>
            <a:xfrm>
              <a:off x="549916" y="5309794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9196" y="4865188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和以往独自创作 </a:t>
              </a:r>
              <a:r>
                <a:rPr lang="en-US" altLang="zh-CN" sz="1600" dirty="0" smtClean="0">
                  <a:latin typeface="Futura Condensed"/>
                  <a:cs typeface="Futura Condensed"/>
                </a:rPr>
                <a:t>Scratch 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项目相比</a:t>
              </a:r>
              <a:r>
                <a:rPr lang="zh-CN" altLang="en-US" sz="1600" smtClean="0">
                  <a:latin typeface="Futura Condensed"/>
                  <a:cs typeface="Futura Condensed"/>
                </a:rPr>
                <a:t>，和别人一起合作的感觉有何不同？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49916" y="5213263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46640" y="685270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故事接力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193802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本单元的目的是培养学生讲故事和改编作品的能力，我们将提供若干动手和</a:t>
            </a:r>
            <a:r>
              <a:rPr lang="zh-CN" altLang="en-US" sz="1200" dirty="0" smtClean="0"/>
              <a:t>不插</a:t>
            </a:r>
            <a:r>
              <a:rPr lang="zh-CN" altLang="en-US" sz="1200" dirty="0"/>
              <a:t>电的设计活动，给学生提供协同合作以及在他人创意基础上改编的机会。</a:t>
            </a:r>
            <a:r>
              <a:rPr lang="zh-CN" altLang="en-US" sz="1200" dirty="0" smtClean="0"/>
              <a:t>在第 </a:t>
            </a:r>
            <a:r>
              <a:rPr lang="en-US" altLang="zh-CN" sz="1200" dirty="0" smtClean="0"/>
              <a:t>2 </a:t>
            </a:r>
            <a:r>
              <a:rPr lang="zh-CN" altLang="en-US" sz="1200" dirty="0"/>
              <a:t>单元经验的基础上，本单元的活动帮助学生熟悉和掌握进阶的计算</a:t>
            </a:r>
            <a:r>
              <a:rPr lang="zh-CN" altLang="en-US" sz="1200" dirty="0" smtClean="0"/>
              <a:t>概念（</a:t>
            </a:r>
            <a:r>
              <a:rPr lang="zh-CN" altLang="en-US" sz="1200" dirty="0"/>
              <a:t>事件和并行）和计算实践（试验和迭代、重用和改编）</a:t>
            </a:r>
            <a:r>
              <a:rPr lang="zh-CN" altLang="en-US" sz="1200" dirty="0" smtClean="0"/>
              <a:t>。每个</a:t>
            </a:r>
            <a:r>
              <a:rPr lang="zh-CN" altLang="en-US" sz="1200" dirty="0"/>
              <a:t>能力建构活动都专为帮助学生创作故事类项目而设计，学生们将发现使</a:t>
            </a:r>
            <a:r>
              <a:rPr lang="zh-CN" altLang="en-US" sz="1200" dirty="0" smtClean="0"/>
              <a:t>角色</a:t>
            </a:r>
            <a:r>
              <a:rPr lang="zh-CN" altLang="en-US" sz="1200" dirty="0"/>
              <a:t>和背景互动的新积木和新方法，最终完成接力练习。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1996071"/>
            <a:chOff x="535217" y="7306475"/>
            <a:chExt cx="6806429" cy="1996071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4"/>
              <a:ext cx="5628892" cy="1993272"/>
              <a:chOff x="535217" y="6847708"/>
              <a:chExt cx="5628892" cy="199327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22"/>
                <a:ext cx="927787" cy="1838248"/>
                <a:chOff x="535217" y="6847713"/>
                <a:chExt cx="1030874" cy="2042494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785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使用“自制积木”功能，建立自己的积木</a:t>
                  </a:r>
                  <a:endParaRPr lang="zh-CN" altLang="en-US" sz="1000" dirty="0"/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75557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角色</a:t>
                    </a:r>
                    <a:endParaRPr lang="en-US" sz="12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14"/>
                <a:ext cx="927786" cy="1993266"/>
                <a:chOff x="1777121" y="6847712"/>
                <a:chExt cx="1030873" cy="2214739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如何使用计时和广播功能，协调角色之间</a:t>
                  </a:r>
                  <a:r>
                    <a:rPr lang="zh-CN" altLang="en-US" sz="1000" dirty="0" smtClean="0"/>
                    <a:t>的</a:t>
                  </a:r>
                  <a:endParaRPr lang="en-US" altLang="zh-CN" sz="1000" dirty="0" smtClean="0"/>
                </a:p>
                <a:p>
                  <a:pPr algn="ctr"/>
                  <a:r>
                    <a:rPr lang="zh-CN" altLang="en-US" sz="1000" dirty="0" smtClean="0"/>
                    <a:t>互动</a:t>
                  </a:r>
                  <a:r>
                    <a:rPr lang="zh-CN" altLang="en-US" sz="1000" dirty="0"/>
                    <a:t>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5323"/>
                    <a:ext cx="1030873" cy="290678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1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对话</a:t>
                    </a:r>
                    <a:endParaRPr lang="en-US" sz="11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8"/>
                <a:ext cx="927786" cy="1685488"/>
                <a:chOff x="3026723" y="6847714"/>
                <a:chExt cx="1030873" cy="187276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6"/>
                  <a:ext cx="1030873" cy="615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舞台和角色之间有什么不同？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场景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6"/>
                <a:ext cx="927787" cy="1838247"/>
                <a:chOff x="5465106" y="6847713"/>
                <a:chExt cx="1030874" cy="2042495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5"/>
                  <a:ext cx="1030873" cy="7852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在他人项目的基础上我们能创作什么呢？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AA28BA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80170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创造生物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4"/>
                <a:ext cx="927787" cy="1838245"/>
                <a:chOff x="4253209" y="6847714"/>
                <a:chExt cx="1030874" cy="204249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4"/>
                  <a:ext cx="1030873" cy="975087"/>
                  <a:chOff x="4253210" y="6847714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621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抓虫子</a:t>
                    </a:r>
                    <a:endParaRPr lang="zh-CN" altLang="en-US" sz="12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5"/>
                  <a:ext cx="1030873" cy="7852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求助！你能帮我调试这 </a:t>
                  </a:r>
                  <a:r>
                    <a:rPr lang="en-US" altLang="zh-CN" sz="1000" dirty="0"/>
                    <a:t>5 </a:t>
                  </a:r>
                  <a:r>
                    <a:rPr lang="zh-CN" altLang="en-US" sz="1000" dirty="0"/>
                    <a:t>个有问题的程序么？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769488"/>
              <a:chOff x="6413859" y="7333121"/>
              <a:chExt cx="927787" cy="176948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637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00" dirty="0">
                    <a:sym typeface="+mn-ea"/>
                  </a:rPr>
                  <a:t>在他人项目的基础上我们能创作什么呢？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故事接力</a:t>
                </a:r>
                <a:endParaRPr lang="en-US" sz="1200" dirty="0" smtClean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634256" y="6311267"/>
            <a:ext cx="6253029" cy="407337"/>
            <a:chOff x="634256" y="6311268"/>
            <a:chExt cx="6253029" cy="407337"/>
          </a:xfrm>
        </p:grpSpPr>
        <p:grpSp>
          <p:nvGrpSpPr>
            <p:cNvPr id="160" name="Group 159"/>
            <p:cNvGrpSpPr/>
            <p:nvPr/>
          </p:nvGrpSpPr>
          <p:grpSpPr>
            <a:xfrm>
              <a:off x="634256" y="6311268"/>
              <a:ext cx="4262007" cy="407337"/>
              <a:chOff x="634256" y="6311268"/>
              <a:chExt cx="4262007" cy="40733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818016" y="6311268"/>
                <a:ext cx="723275" cy="400094"/>
                <a:chOff x="1818016" y="6311268"/>
                <a:chExt cx="723275" cy="400094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/>
                <p:cNvSpPr/>
                <p:nvPr/>
              </p:nvSpPr>
              <p:spPr>
                <a:xfrm>
                  <a:off x="1818016" y="6311268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 smtClean="0"/>
                    <a:t>第二部分</a:t>
                  </a:r>
                  <a:endParaRPr lang="en-US" sz="1050" dirty="0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2994428" y="6311268"/>
                <a:ext cx="723275" cy="405206"/>
                <a:chOff x="1818016" y="6306156"/>
                <a:chExt cx="723275" cy="405206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/>
                <p:cNvSpPr/>
                <p:nvPr/>
              </p:nvSpPr>
              <p:spPr>
                <a:xfrm>
                  <a:off x="1818016" y="6306156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 smtClean="0"/>
                    <a:t>第三部分</a:t>
                  </a:r>
                  <a:endParaRPr lang="en-US" sz="1050" dirty="0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172988" y="6311268"/>
                <a:ext cx="723275" cy="405206"/>
                <a:chOff x="1818016" y="6306156"/>
                <a:chExt cx="723275" cy="405206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148"/>
                <p:cNvSpPr/>
                <p:nvPr/>
              </p:nvSpPr>
              <p:spPr>
                <a:xfrm>
                  <a:off x="1818016" y="6306156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 smtClean="0"/>
                    <a:t>第四部分</a:t>
                  </a:r>
                  <a:endParaRPr lang="en-US" sz="105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4256" y="6311268"/>
                <a:ext cx="723276" cy="407337"/>
                <a:chOff x="634256" y="6311268"/>
                <a:chExt cx="723276" cy="407337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 flipH="1" flipV="1">
                  <a:off x="992120" y="6536857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/>
                <p:cNvSpPr/>
                <p:nvPr/>
              </p:nvSpPr>
              <p:spPr>
                <a:xfrm>
                  <a:off x="634256" y="6311268"/>
                  <a:ext cx="723276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 smtClean="0"/>
                    <a:t>第一部分</a:t>
                  </a:r>
                  <a:endParaRPr lang="en-US" sz="1050" dirty="0"/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5700899" y="6311268"/>
              <a:ext cx="1186386" cy="403621"/>
              <a:chOff x="5700899" y="6311268"/>
              <a:chExt cx="1186386" cy="40362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5700899" y="6433842"/>
                <a:ext cx="1186386" cy="281047"/>
                <a:chOff x="3490350" y="7146674"/>
                <a:chExt cx="1186386" cy="281047"/>
              </a:xfrm>
              <a:solidFill>
                <a:srgbClr val="AA28BA"/>
              </a:solidFill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490350" y="7146674"/>
                  <a:ext cx="3775" cy="281047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3490350" y="7154071"/>
                  <a:ext cx="1186386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Rectangle 178"/>
              <p:cNvSpPr/>
              <p:nvPr/>
            </p:nvSpPr>
            <p:spPr>
              <a:xfrm>
                <a:off x="5936228" y="6311268"/>
                <a:ext cx="72327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/>
                  <a:t>第五部分</a:t>
                </a:r>
                <a:endParaRPr lang="en-US" sz="1050" dirty="0"/>
              </a:p>
            </p:txBody>
          </p:sp>
        </p:grpSp>
      </p:grpSp>
      <p:pic>
        <p:nvPicPr>
          <p:cNvPr id="64" name="Picture 63" descr="Screen Shot 2014-07-25 at 1.48.31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>
            <a:fillRect/>
          </a:stretch>
        </p:blipFill>
        <p:spPr>
          <a:xfrm>
            <a:off x="467239" y="1704632"/>
            <a:ext cx="3339063" cy="2489085"/>
          </a:xfrm>
          <a:prstGeom prst="rect">
            <a:avLst/>
          </a:prstGeom>
        </p:spPr>
      </p:pic>
      <p:sp>
        <p:nvSpPr>
          <p:cNvPr id="62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57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56089"/>
            <a:ext cx="7582143" cy="479582"/>
            <a:chOff x="-1" y="656089"/>
            <a:chExt cx="7582143" cy="479582"/>
          </a:xfrm>
        </p:grpSpPr>
        <p:sp>
          <p:nvSpPr>
            <p:cNvPr id="65" name="Rectangle 13"/>
            <p:cNvSpPr/>
            <p:nvPr/>
          </p:nvSpPr>
          <p:spPr>
            <a:xfrm>
              <a:off x="-1" y="6560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70105" y="656090"/>
              <a:ext cx="346434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选择你自己的探索之路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64155"/>
            <a:ext cx="7582144" cy="479582"/>
            <a:chOff x="-1" y="5264155"/>
            <a:chExt cx="7582144" cy="479582"/>
          </a:xfrm>
        </p:grpSpPr>
        <p:sp>
          <p:nvSpPr>
            <p:cNvPr id="68" name="Rectangle 13"/>
            <p:cNvSpPr/>
            <p:nvPr/>
          </p:nvSpPr>
          <p:spPr>
            <a:xfrm>
              <a:off x="-1" y="5264155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23496" y="5264156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建议流程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912974"/>
            <a:chOff x="422410" y="2830659"/>
            <a:chExt cx="3324338" cy="391297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5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向学生演示角色工作室里的范例项目。把课程材料分发给</a:t>
              </a:r>
              <a:r>
                <a:rPr lang="zh-CN" altLang="en-US" sz="1200" dirty="0" smtClean="0"/>
                <a:t>学生。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留</a:t>
              </a:r>
              <a:r>
                <a:rPr lang="zh-CN" altLang="en-US" sz="1200" dirty="0"/>
                <a:t>出时间给学生用“自制积木”下面的“制作新的积木”功能设计自己</a:t>
              </a:r>
              <a:r>
                <a:rPr lang="zh-CN" altLang="en-US" sz="1200" dirty="0" smtClean="0"/>
                <a:t>的 </a:t>
              </a:r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积木</a:t>
              </a:r>
              <a:r>
                <a:rPr lang="zh-CN" altLang="en-US" sz="1200" dirty="0"/>
                <a:t>。帮助他们设计两个角色，每个角色能做两个</a:t>
              </a:r>
              <a:r>
                <a:rPr lang="zh-CN" altLang="en-US" sz="1200" dirty="0" smtClean="0"/>
                <a:t>动作</a:t>
              </a:r>
              <a:r>
                <a:rPr lang="zh-CN" altLang="en-US" sz="1200" dirty="0"/>
                <a:t>。（可选）全班一起了解“自制积木”的功能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让学生</a:t>
              </a:r>
              <a:r>
                <a:rPr lang="zh-CN" altLang="en-US" sz="1200" dirty="0"/>
                <a:t>互相分享自己创建的角色和动作。我们建议开展“设计 </a:t>
              </a:r>
              <a:r>
                <a:rPr lang="en-US" altLang="zh-CN" sz="1200" dirty="0"/>
                <a:t>Demo</a:t>
              </a:r>
              <a:r>
                <a:rPr lang="zh-CN" altLang="en-US" sz="1200" dirty="0"/>
                <a:t>”：</a:t>
              </a:r>
              <a:r>
                <a:rPr lang="zh-CN" altLang="en-US" sz="1200" dirty="0" smtClean="0"/>
                <a:t>邀请</a:t>
              </a:r>
              <a:r>
                <a:rPr lang="zh-CN" altLang="en-US" sz="1200" dirty="0"/>
                <a:t>一些学生谈谈他们的作品以及如何使用“自制积木”功能的。（可选）让</a:t>
              </a:r>
              <a:r>
                <a:rPr lang="zh-CN" altLang="en-US" sz="1200" dirty="0" smtClean="0"/>
                <a:t>学生将</a:t>
              </a:r>
              <a:r>
                <a:rPr lang="zh-CN" altLang="en-US" sz="1200" dirty="0"/>
                <a:t>项目上传到“角色”工作室或班级工作室里</a:t>
              </a:r>
              <a:r>
                <a:rPr lang="zh-CN" altLang="en-US" sz="1200" dirty="0" smtClean="0"/>
                <a:t>去。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学生参考提示来回顾设计过程，并把心得和体会记录在设计日志中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</a:t>
              </a:r>
              <a:r>
                <a:rPr lang="zh-CN" altLang="en-US" sz="1200" dirty="0" smtClean="0"/>
                <a:t>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9" y="795405"/>
            <a:ext cx="2999848" cy="138366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完成这个活动之后，学生们将：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使用</a:t>
            </a:r>
            <a:r>
              <a:rPr lang="zh-CN" altLang="en-US" sz="1400" dirty="0"/>
              <a:t>“自制积木”功能，实验给角色定义行为</a:t>
            </a:r>
            <a:endParaRPr lang="zh-CN" altLang="en-US" sz="1400" dirty="0"/>
          </a:p>
          <a:p>
            <a:r>
              <a:rPr lang="en-US" altLang="zh-CN" sz="1400" dirty="0" smtClean="0"/>
              <a:t>+  </a:t>
            </a:r>
            <a:r>
              <a:rPr lang="zh-CN" altLang="en-US" sz="1400" dirty="0" smtClean="0"/>
              <a:t>进一步</a:t>
            </a:r>
            <a:r>
              <a:rPr lang="zh-CN" altLang="en-US" sz="1400" dirty="0"/>
              <a:t>熟悉计算概念（事件和并行）以及计算实践（试验和迭代）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20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latin typeface="Futura Condensed"/>
                <a:cs typeface="Futura Condensed"/>
              </a:rPr>
              <a:t>角色</a:t>
            </a:r>
            <a:endParaRPr lang="en-US" sz="4500" dirty="0" smtClean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“角色”课程材料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“角色”</a:t>
              </a:r>
              <a:r>
                <a:rPr lang="zh-CN" altLang="en-US" sz="1200" dirty="0" smtClean="0"/>
                <a:t>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https://create.codelab.club/studios/75/</a:t>
              </a:r>
              <a:endParaRPr lang="zh-CN" altLang="en-US" sz="1200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41726"/>
            <a:ext cx="3307404" cy="956202"/>
            <a:chOff x="3992282" y="2832776"/>
            <a:chExt cx="3307404" cy="956202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  <a:sym typeface="+mn-ea"/>
                </a:rPr>
                <a:t>你会如何向别人介绍“自制积木”功能？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  <a:sym typeface="+mn-ea"/>
                </a:rPr>
                <a:t>什么时候你会使用“自制积木”功能？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275398"/>
            <a:ext cx="3307404" cy="1325772"/>
            <a:chOff x="3992282" y="2832776"/>
            <a:chExt cx="3307404" cy="132577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项目里包含两个角色，每个角色都使用自制积木定义了两种行为吗？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能够向同学和老师解释如何使用“自制积木”功能么？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如果</a:t>
            </a:r>
            <a:r>
              <a:rPr lang="zh-CN" altLang="en-US" sz="1200" dirty="0"/>
              <a:t>学生在探索如何使用“自制积木”功能时遇到了困难，让他们</a:t>
            </a:r>
            <a:r>
              <a:rPr lang="zh-CN" altLang="en-US" sz="1200" dirty="0" smtClean="0"/>
              <a:t>参考“角色”</a:t>
            </a:r>
            <a:r>
              <a:rPr lang="zh-CN" altLang="en-US" sz="1200" dirty="0"/>
              <a:t>工作室里的项目，看看那些项目是如何使用的。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更多</a:t>
            </a:r>
            <a:r>
              <a:rPr lang="zh-CN" altLang="en-US" sz="1200" dirty="0"/>
              <a:t>关于“自制积木”功能的说明请参考以下视频教程：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sym typeface="+mn-ea"/>
                <a:hlinkClick r:id="rId2" action="ppaction://hlinkfile"/>
              </a:rPr>
              <a:t>http://</a:t>
            </a:r>
            <a:r>
              <a:rPr lang="en-US" altLang="zh-CN" sz="1200" dirty="0" smtClean="0">
                <a:sym typeface="+mn-ea"/>
                <a:hlinkClick r:id="rId2" action="ppaction://hlinkfile"/>
              </a:rPr>
              <a:t>bit.ly</a:t>
            </a:r>
            <a:r>
              <a:rPr lang="zh-CN" altLang="en-US" sz="1200" dirty="0" smtClean="0">
                <a:sym typeface="+mn-ea"/>
                <a:hlinkClick r:id="rId2" action="ppaction://hlinkfile"/>
              </a:rPr>
              <a:t>./</a:t>
            </a:r>
            <a:r>
              <a:rPr lang="en-US" altLang="zh-CN" sz="1200" dirty="0" smtClean="0">
                <a:sym typeface="+mn-ea"/>
                <a:hlinkClick r:id="rId2" action="ppaction://hlinkfile"/>
              </a:rPr>
              <a:t>makeablock</a:t>
            </a:r>
            <a:r>
              <a:rPr lang="zh-CN" altLang="en-US" sz="1200" dirty="0" smtClean="0">
                <a:sym typeface="+mn-ea"/>
                <a:hlinkClick r:id="rId2" action="ppaction://hlinkfile"/>
              </a:rPr>
              <a:t>/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35517" y="1694474"/>
            <a:ext cx="12298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106" name="Picture 105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9" y="1752620"/>
            <a:ext cx="329184" cy="3291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" name="Picture 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57994" y="8477726"/>
            <a:ext cx="38133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感觉</a:t>
            </a:r>
            <a:r>
              <a:rPr lang="zh-CN" altLang="en-US" sz="1200" dirty="0">
                <a:latin typeface="Futura Condensed"/>
                <a:cs typeface="Futura Condensed"/>
              </a:rPr>
              <a:t>进入死胡同了么？没关系！以下短片详尽介绍了“自制积木”</a:t>
            </a:r>
            <a:r>
              <a:rPr lang="zh-CN" altLang="en-US" sz="1200" dirty="0" smtClean="0">
                <a:latin typeface="Futura Condensed"/>
                <a:cs typeface="Futura Condensed"/>
              </a:rPr>
              <a:t>功能：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http://</a:t>
            </a:r>
            <a:r>
              <a:rPr lang="en-US" altLang="zh-CN" sz="1200" dirty="0" smtClean="0">
                <a:sym typeface="+mn-ea"/>
                <a:hlinkClick r:id="rId1" action="ppaction://hlinkfile"/>
              </a:rPr>
              <a:t>bit.ly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./</a:t>
            </a:r>
            <a:r>
              <a:rPr lang="en-US" altLang="zh-CN" sz="1200" dirty="0" smtClean="0">
                <a:sym typeface="+mn-ea"/>
                <a:hlinkClick r:id="rId1" action="ppaction://hlinkfile"/>
              </a:rPr>
              <a:t>makeablock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/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参考</a:t>
            </a:r>
            <a:r>
              <a:rPr lang="zh-CN" altLang="en-US" sz="1200" dirty="0">
                <a:latin typeface="Futura Condensed"/>
                <a:cs typeface="Futura Condensed"/>
              </a:rPr>
              <a:t>“角色”工作室的其它项目，看看别人设计的积木是怎样的。</a:t>
            </a:r>
            <a:endParaRPr lang="zh-CN" alt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有时定义同</a:t>
            </a:r>
            <a:r>
              <a:rPr lang="zh-CN" altLang="en-US" sz="1200" dirty="0">
                <a:latin typeface="Futura Condensed"/>
                <a:cs typeface="Futura Condensed"/>
              </a:rPr>
              <a:t>一种动作可以有不同的方法。尝试不同的积木组合方式，看看不同的选择会产生什么样的结果。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56357" y="8477726"/>
            <a:ext cx="2812843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将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你的项目上传到“角色”工作室：</a:t>
            </a:r>
            <a:r>
              <a:rPr lang="zh-CN" altLang="en-US" sz="1200" kern="1100" spc="-20" dirty="0">
                <a:latin typeface="Futura Condensed"/>
                <a:cs typeface="Futura Condensed"/>
                <a:hlinkClick r:id="rId2" action="ppaction://hlinkfile"/>
              </a:rPr>
              <a:t>https://create.codelab.club/studios/75/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挑战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自己，用“自制积木”多增加点不同的角色和动作类型！</a:t>
            </a:r>
            <a:endParaRPr lang="zh-CN" alt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帮助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其它人完成项目！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41220" y="1519696"/>
            <a:ext cx="2957886" cy="4656900"/>
            <a:chOff x="441220" y="1519696"/>
            <a:chExt cx="2957886" cy="4656900"/>
          </a:xfrm>
        </p:grpSpPr>
        <p:grpSp>
          <p:nvGrpSpPr>
            <p:cNvPr id="6" name="Group 5"/>
            <p:cNvGrpSpPr/>
            <p:nvPr/>
          </p:nvGrpSpPr>
          <p:grpSpPr>
            <a:xfrm>
              <a:off x="441220" y="1519696"/>
              <a:ext cx="2350269" cy="1242195"/>
              <a:chOff x="412426" y="1186888"/>
              <a:chExt cx="2350269" cy="124219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6888"/>
                <a:ext cx="216035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你想设计自己的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积木么？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2426" y="1830278"/>
                <a:ext cx="2350269" cy="59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/>
                  <a:t>体验“自制积木”功能！ 在这个项目中，你将创建自己的积木，它们会为两个不同的角色</a:t>
                </a:r>
                <a:r>
                  <a:rPr lang="zh-CN" altLang="en-US" sz="1100" dirty="0" smtClean="0"/>
                  <a:t>定义两种行为</a:t>
                </a:r>
                <a:r>
                  <a:rPr lang="zh-CN" altLang="en-US" sz="1100" dirty="0"/>
                  <a:t>。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45900" y="3857808"/>
              <a:ext cx="2953206" cy="2318788"/>
              <a:chOff x="433201" y="3857808"/>
              <a:chExt cx="2953206" cy="231878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67069" y="4423361"/>
                <a:ext cx="2885167" cy="175323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从</a:t>
                </a:r>
                <a:r>
                  <a:rPr lang="zh-CN" altLang="en-US" sz="1200" dirty="0"/>
                  <a:t>“角色库”中选择两个角色，也可以上传角色或自己设计角色。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点击</a:t>
                </a:r>
                <a:r>
                  <a:rPr lang="zh-CN" altLang="en-US" sz="1200" dirty="0"/>
                  <a:t>“自制积木”下面的“制作新的积木”按键，新建并命名你自己的积木。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在</a:t>
                </a:r>
                <a:r>
                  <a:rPr lang="zh-CN" altLang="en-US" sz="1200" dirty="0"/>
                  <a:t>“定义”积木下添加新积木来设置自制积木的功能。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尝试</a:t>
                </a:r>
                <a:r>
                  <a:rPr lang="zh-CN" altLang="en-US" sz="1200" dirty="0"/>
                  <a:t>用你的积木来编程，控制角色的动作。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</a:t>
                </a:r>
                <a:r>
                  <a:rPr lang="zh-CN" altLang="en-US" sz="1200" dirty="0"/>
                  <a:t>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7995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latin typeface="Futura Condensed"/>
                <a:cs typeface="Futura Condensed"/>
              </a:rPr>
              <a:t>角色</a:t>
            </a:r>
            <a:endParaRPr lang="en-US" sz="45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527685"/>
            <a:ext cx="4407535" cy="3329940"/>
          </a:xfrm>
          <a:prstGeom prst="rect">
            <a:avLst/>
          </a:prstGeom>
        </p:spPr>
      </p:pic>
      <p:pic>
        <p:nvPicPr>
          <p:cNvPr id="5" name="Picture 4" descr="自制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55" y="4196080"/>
            <a:ext cx="2552700" cy="825500"/>
          </a:xfrm>
          <a:prstGeom prst="rect">
            <a:avLst/>
          </a:prstGeom>
        </p:spPr>
      </p:pic>
      <p:pic>
        <p:nvPicPr>
          <p:cNvPr id="7" name="Picture 6" descr="自制积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330" y="6671310"/>
            <a:ext cx="3510280" cy="1080770"/>
          </a:xfrm>
          <a:prstGeom prst="rect">
            <a:avLst/>
          </a:prstGeom>
        </p:spPr>
      </p:pic>
      <p:pic>
        <p:nvPicPr>
          <p:cNvPr id="8" name="Picture 7" descr="跳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75" y="5788025"/>
            <a:ext cx="2411095" cy="2082800"/>
          </a:xfrm>
          <a:prstGeom prst="rect">
            <a:avLst/>
          </a:prstGeom>
        </p:spPr>
      </p:pic>
      <p:pic>
        <p:nvPicPr>
          <p:cNvPr id="11" name="Picture 10" descr="新建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330" y="5285740"/>
            <a:ext cx="3501390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0" name="Picture 2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你会如何向别人介绍“自制积木”功能？</a:t>
              </a:r>
              <a:endParaRPr lang="en-US" sz="16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什么时候你会使用“自制积木”功能？</a:t>
              </a:r>
              <a:endParaRPr lang="en-US" sz="16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01099" y="84441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角色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995" y="2830659"/>
            <a:ext cx="3324338" cy="3728189"/>
            <a:chOff x="457995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/>
                <a:t>大家</a:t>
              </a:r>
              <a:r>
                <a:rPr lang="zh-CN" altLang="en-US" sz="1200" dirty="0"/>
                <a:t>一起探索“企鹅玩笑”示例项目</a:t>
              </a:r>
              <a:r>
                <a:rPr lang="zh-CN" altLang="en-US" sz="1200" dirty="0">
                  <a:sym typeface="+mn-ea"/>
                </a:rPr>
                <a:t>。</a:t>
              </a:r>
              <a:r>
                <a:rPr lang="zh-CN" altLang="en-US" sz="1200" dirty="0"/>
                <a:t>把</a:t>
              </a:r>
              <a:r>
                <a:rPr lang="zh-CN" altLang="en-US" sz="1200" dirty="0" smtClean="0"/>
                <a:t>课程</a:t>
              </a:r>
              <a:r>
                <a:rPr lang="zh-CN" altLang="en-US" sz="1200" dirty="0"/>
                <a:t>材料分发给</a:t>
              </a:r>
              <a:r>
                <a:rPr lang="zh-CN" altLang="en-US" sz="1200" dirty="0" smtClean="0"/>
                <a:t>学生。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学生学习“企鹅玩笑”项目的程序，看看对话是如何使用等待积木实现的。让学生使用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广播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、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广播并等待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以及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当接收到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积木改编并重新设计项目，来协调</a:t>
              </a:r>
              <a:r>
                <a:rPr lang="zh-CN" altLang="en-US" sz="1200" dirty="0" smtClean="0"/>
                <a:t>对话。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鼓励</a:t>
              </a:r>
              <a:r>
                <a:rPr lang="zh-CN" altLang="en-US" sz="1200" dirty="0"/>
                <a:t>学生向同伴分享改编的笑话项目。我们建议开展设计 </a:t>
              </a:r>
              <a:r>
                <a:rPr lang="en-US" altLang="zh-CN" sz="1200" dirty="0"/>
                <a:t>Demo </a:t>
              </a:r>
              <a:r>
                <a:rPr lang="zh-CN" altLang="en-US" sz="1200" dirty="0"/>
                <a:t>活动：</a:t>
              </a:r>
              <a:r>
                <a:rPr lang="zh-CN" altLang="en-US" sz="1200" dirty="0" smtClean="0">
                  <a:sym typeface="+mn-ea"/>
                </a:rPr>
                <a:t>邀请</a:t>
              </a:r>
              <a:r>
                <a:rPr lang="zh-CN" altLang="en-US" sz="1200" dirty="0">
                  <a:sym typeface="+mn-ea"/>
                </a:rPr>
                <a:t>一些学生展示他们的作品，并谈谈他们如何使用“广播”积木。（可选）让</a:t>
              </a:r>
              <a:r>
                <a:rPr lang="zh-CN" altLang="en-US" sz="1200" dirty="0" smtClean="0">
                  <a:sym typeface="+mn-ea"/>
                </a:rPr>
                <a:t>学生将</a:t>
              </a:r>
              <a:r>
                <a:rPr lang="zh-CN" altLang="en-US" sz="1200" dirty="0">
                  <a:sym typeface="+mn-ea"/>
                </a:rPr>
                <a:t>项目上传到“对话”工作室或班级工作室里</a:t>
              </a:r>
              <a:r>
                <a:rPr lang="zh-CN" altLang="en-US" sz="1200" dirty="0" smtClean="0">
                  <a:sym typeface="+mn-ea"/>
                </a:rPr>
                <a:t>去。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学生参考提示来回顾设计过程，并把心得和体会记录在设计日志中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</a:t>
              </a:r>
              <a:r>
                <a:rPr lang="zh-CN" altLang="en-US" sz="1200" dirty="0" smtClean="0"/>
                <a:t>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59956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Futura Condensed"/>
                <a:cs typeface="Futura Condensed"/>
              </a:rPr>
              <a:t>目标：</a:t>
            </a:r>
            <a:endParaRPr lang="zh-CN" altLang="en-US" sz="1400" dirty="0">
              <a:latin typeface="Futura Condensed"/>
              <a:cs typeface="Futura Condensed"/>
            </a:endParaRPr>
          </a:p>
          <a:p>
            <a:r>
              <a:rPr lang="zh-CN" altLang="en-US" sz="1400" dirty="0">
                <a:latin typeface="Futura Condensed"/>
                <a:cs typeface="Futura Condensed"/>
              </a:rPr>
              <a:t>完成这个活动之后，学生们将：</a:t>
            </a:r>
            <a:endParaRPr lang="zh-CN" altLang="en-US" sz="1400" dirty="0">
              <a:latin typeface="Futura Condensed"/>
              <a:cs typeface="Futura Condensed"/>
            </a:endParaRPr>
          </a:p>
          <a:p>
            <a:r>
              <a:rPr lang="en-US" altLang="zh-CN" sz="1400" dirty="0" smtClean="0">
                <a:latin typeface="Futura Condensed"/>
                <a:cs typeface="Futura Condensed"/>
              </a:rPr>
              <a:t>+  </a:t>
            </a:r>
            <a:r>
              <a:rPr lang="zh-CN" altLang="en-US" sz="1400" dirty="0" smtClean="0">
                <a:latin typeface="Futura Condensed"/>
                <a:cs typeface="Futura Condensed"/>
              </a:rPr>
              <a:t>通过改编一个笑话项目，</a:t>
            </a:r>
            <a:r>
              <a:rPr lang="zh-CN" altLang="en-US" sz="1400" dirty="0">
                <a:latin typeface="Futura Condensed"/>
                <a:cs typeface="Futura Condensed"/>
              </a:rPr>
              <a:t>探索让不同角色同步的两种方法（定时和广播）</a:t>
            </a:r>
            <a:endParaRPr lang="zh-CN" altLang="en-US" sz="1400" dirty="0">
              <a:latin typeface="Futura Condensed"/>
              <a:cs typeface="Futura Condensed"/>
            </a:endParaRPr>
          </a:p>
          <a:p>
            <a:r>
              <a:rPr lang="en-US" altLang="zh-CN" sz="1400" dirty="0" smtClean="0">
                <a:latin typeface="Futura Condensed"/>
                <a:cs typeface="Futura Condensed"/>
              </a:rPr>
              <a:t>+  </a:t>
            </a:r>
            <a:r>
              <a:rPr lang="zh-CN" altLang="en-US" sz="1400" dirty="0" smtClean="0">
                <a:latin typeface="Futura Condensed"/>
                <a:cs typeface="Futura Condensed"/>
              </a:rPr>
              <a:t>熟练</a:t>
            </a:r>
            <a:r>
              <a:rPr lang="zh-CN" altLang="en-US" sz="1400" dirty="0">
                <a:latin typeface="Futura Condensed"/>
                <a:cs typeface="Futura Condensed"/>
              </a:rPr>
              <a:t>掌握计算概念（事件和并行）和计算实践（重用和改编）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>
                <a:latin typeface="Futura Condensed"/>
                <a:cs typeface="Futura Condensed"/>
              </a:rPr>
              <a:t>对话</a:t>
            </a:r>
            <a:endParaRPr lang="en-US" sz="35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2776"/>
            <a:ext cx="3307404" cy="1694707"/>
            <a:chOff x="4007796" y="2832776"/>
            <a:chExt cx="3307404" cy="1694707"/>
          </a:xfrm>
        </p:grpSpPr>
        <p:sp>
          <p:nvSpPr>
            <p:cNvPr id="52" name="TextBox 51"/>
            <p:cNvSpPr txBox="1"/>
            <p:nvPr/>
          </p:nvSpPr>
          <p:spPr>
            <a:xfrm>
              <a:off x="4104914" y="3328603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“对话”课程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“</a:t>
              </a:r>
              <a:r>
                <a:rPr lang="zh-CN" altLang="en-US" sz="1200" dirty="0" smtClean="0"/>
                <a:t>企鹅玩笑</a:t>
              </a:r>
              <a:r>
                <a:rPr lang="en-US" altLang="zh-CN" sz="1200" dirty="0" smtClean="0"/>
                <a:t>”</a:t>
              </a:r>
              <a:r>
                <a:rPr lang="zh-CN" altLang="en-US" sz="1200" dirty="0" smtClean="0"/>
                <a:t>示例项目</a:t>
              </a:r>
              <a:br>
                <a:rPr lang="en-US" sz="1200" dirty="0" smtClean="0">
                  <a:solidFill>
                    <a:srgbClr val="FF0000"/>
                  </a:solidFill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 action="ppaction://hlinkfile"/>
                </a:rPr>
                <a:t>https://create.codelab.club/projects/1073/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“对话”工作室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2" action="ppaction://hlinkfile"/>
                </a:rPr>
                <a:t>https://create.codelab.club/studios/77/</a:t>
              </a:r>
              <a:endParaRPr lang="zh-CN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7796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699694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会如何向别人描述“广播”命令？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何时会在项目里使用“定时”命令？你何时会在项目里使用</a:t>
              </a:r>
              <a:r>
                <a:rPr lang="zh-CN" altLang="en-US" sz="1200" dirty="0" smtClean="0"/>
                <a:t>“广播”命令</a:t>
              </a:r>
              <a:r>
                <a:rPr lang="zh-CN" altLang="en-US" sz="1200" dirty="0"/>
                <a:t>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863844"/>
            <a:ext cx="3307404" cy="1325772"/>
            <a:chOff x="3992282" y="2832776"/>
            <a:chExt cx="3307404" cy="132577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的作品里用到了“广播”以及“当接收到”积木了么？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能够解释如何使用“广播”、“广播并等待”以及“当接收到</a:t>
              </a:r>
              <a:r>
                <a:rPr lang="zh-CN" altLang="en-US" sz="1200" dirty="0" smtClean="0"/>
                <a:t>”这些积木</a:t>
              </a:r>
              <a:r>
                <a:rPr lang="zh-CN" altLang="en-US" sz="1200" dirty="0"/>
                <a:t>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如果学生在理解如何使用“广播”、“当接收到”</a:t>
            </a:r>
            <a:r>
              <a:rPr lang="zh-CN" altLang="en-US" sz="1200" dirty="0" smtClean="0"/>
              <a:t>”</a:t>
            </a:r>
            <a:r>
              <a:rPr lang="zh-CN" altLang="en-US" sz="1200" dirty="0"/>
              <a:t>时遇到了困难，让他们参考“广播示例”工作室里的项目： </a:t>
            </a:r>
            <a:r>
              <a:rPr lang="zh-CN" altLang="en-US" sz="1200" dirty="0">
                <a:hlinkClick r:id="rId3" action="ppaction://hlinkfile"/>
              </a:rPr>
              <a:t>https://create.codelab.club/studios/76/</a:t>
            </a:r>
            <a:endParaRPr lang="zh-CN" alt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527923" y="169447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sz="1000" dirty="0">
              <a:latin typeface="Futura Condensed"/>
              <a:cs typeface="Futura Condensed"/>
            </a:endParaRPr>
          </a:p>
        </p:txBody>
      </p:sp>
      <p:pic>
        <p:nvPicPr>
          <p:cNvPr id="105" name="Picture 104" descr="30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3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故事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对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9155" y="345440"/>
            <a:ext cx="4170045" cy="308737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611818"/>
            <a:ext cx="2970138" cy="4280298"/>
            <a:chOff x="428968" y="1611818"/>
            <a:chExt cx="2970138" cy="4280298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611818"/>
              <a:ext cx="2350269" cy="1793995"/>
              <a:chOff x="413944" y="1279010"/>
              <a:chExt cx="2350269" cy="179399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279010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有哪些不同的方式可以协调角色间的互动？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在本次活动中，你会尝试通过编程让角色间展开对话！你会用广播和定时</a:t>
                </a:r>
                <a:r>
                  <a:rPr lang="zh-CN" altLang="en-US" sz="1200" dirty="0" smtClean="0"/>
                  <a:t>这两种</a:t>
                </a:r>
                <a:r>
                  <a:rPr lang="zh-CN" altLang="en-US" sz="1200" dirty="0"/>
                  <a:t>操作，在已有的项目基础上进行改编，制作出一个笑话项目。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2034308"/>
              <a:chOff x="416269" y="3857808"/>
              <a:chExt cx="2970138" cy="2034308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65925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查看“企鹅玩笑”项目的程序：</a:t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2" action="ppaction://hlinkfile"/>
                  </a:rPr>
                  <a:t>https://create.codelab.club/projects/1073/</a:t>
                </a:r>
                <a:endParaRPr lang="en-US" sz="120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了解项目是如何使用“等待”和“说”积木来协调对话的。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228600" indent="-22860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用“广播”和“当接收到”积木代替“等待”积木对作品进行改编</a:t>
                </a:r>
                <a:r>
                  <a:rPr lang="zh-CN" altLang="en-US" sz="1200" dirty="0" smtClean="0"/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Futura Condensed"/>
                    <a:cs typeface="Futura Condensed"/>
                  </a:rPr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31" y="6351394"/>
            <a:ext cx="7772400" cy="2153959"/>
            <a:chOff x="0" y="635139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3" name="Oval Callout 52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AA28BA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你的项目上传到“对话”工作室里</a:t>
            </a:r>
            <a:r>
              <a:rPr lang="zh-CN" altLang="en-US" sz="1200" dirty="0" smtClean="0"/>
              <a:t>去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zh-CN" altLang="en-US" sz="1200" dirty="0">
                <a:hlinkClick r:id="rId3" action="ppaction://hlinkfile"/>
              </a:rPr>
              <a:t>https://create.codelab.club/studios/77/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自己，多做一些！添加更多的角色和对话。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同伴分享你的项目以及完成的过程。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432036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和同伴一起头脑风暴！列出一些可能的解决方案，然后一起测试这些</a:t>
            </a:r>
            <a:r>
              <a:rPr lang="zh-CN" altLang="en-US" sz="1200" dirty="0" smtClean="0"/>
              <a:t>方案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可行性。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项目的不同部分里尝试使用“广播”和“当接收到”积木</a:t>
            </a:r>
            <a:r>
              <a:rPr lang="zh-CN" altLang="en-US" sz="1200" dirty="0" smtClean="0"/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参考</a:t>
            </a:r>
            <a:r>
              <a:rPr lang="zh-CN" altLang="en-US" sz="1200" dirty="0"/>
              <a:t>“对话”工作室里的项目程序，看看其它人时如何协调角色间的</a:t>
            </a:r>
            <a:r>
              <a:rPr lang="zh-CN" altLang="en-US" sz="1200" dirty="0" smtClean="0"/>
              <a:t>对话</a:t>
            </a:r>
            <a:r>
              <a:rPr lang="zh-CN" altLang="en-US" sz="1200" dirty="0"/>
              <a:t>，从中寻求灵感。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对话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5" name="Picture 4" descr="广播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155" y="5822315"/>
            <a:ext cx="1637665" cy="1806575"/>
          </a:xfrm>
          <a:prstGeom prst="rect">
            <a:avLst/>
          </a:prstGeom>
        </p:spPr>
      </p:pic>
      <p:pic>
        <p:nvPicPr>
          <p:cNvPr id="6" name="Picture 5" descr="等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30" y="3275330"/>
            <a:ext cx="2082165" cy="27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0" name="Picture 2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你会如何向别人描述“广播”命令？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你何时会在项目里用“定时”命令？你何时会在项目里使用“广播”命令？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7435" y="701331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对话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8637</Words>
  <Application>WPS Presentation</Application>
  <PresentationFormat>Custom</PresentationFormat>
  <Paragraphs>715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819</cp:revision>
  <dcterms:created xsi:type="dcterms:W3CDTF">2020-10-08T03:38:37Z</dcterms:created>
  <dcterms:modified xsi:type="dcterms:W3CDTF">2020-10-08T03:38:37Z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